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3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3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1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3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5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11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6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5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5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8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64F0-8ADF-4046-8224-AA210E337C5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433FC-0FDC-49B9-948A-837239E90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1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0" y="4572000"/>
            <a:ext cx="43434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3200">
                <a:latin typeface="Showcard Gothic" pitchFamily="82" charset="0"/>
              </a:rPr>
              <a:t>  </a:t>
            </a:r>
            <a:r>
              <a:rPr lang="en-US" sz="5400">
                <a:latin typeface="Showcard Gothic" pitchFamily="82" charset="0"/>
              </a:rPr>
              <a:t>event</a:t>
            </a:r>
            <a:r>
              <a:rPr lang="en-US" sz="3200">
                <a:latin typeface="Showcard Gothic" pitchFamily="82" charset="0"/>
              </a:rPr>
              <a:t> -			 Roots</a:t>
            </a:r>
          </a:p>
        </p:txBody>
      </p:sp>
      <p:pic>
        <p:nvPicPr>
          <p:cNvPr id="5123" name="Picture 7" descr="cause_f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381000"/>
            <a:ext cx="46863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33400"/>
            <a:ext cx="43434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54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Snap ITC" pitchFamily="82" charset="0"/>
              </a:rPr>
              <a:t>Effects</a:t>
            </a:r>
            <a:r>
              <a:rPr lang="en-US" sz="5400" dirty="0">
                <a:solidFill>
                  <a:srgbClr val="FF0000"/>
                </a:solidFill>
                <a:latin typeface="Snap ITC" pitchFamily="82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Snap ITC" pitchFamily="82" charset="0"/>
              </a:rPr>
              <a:t> - 	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Snap ITC" pitchFamily="82" charset="0"/>
              </a:rPr>
              <a:t>Branches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2286000" y="1752600"/>
            <a:ext cx="2133600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200400" y="5105400"/>
            <a:ext cx="2133600" cy="6858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6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381000"/>
            <a:ext cx="9144000" cy="1262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latin typeface="Comic Sans MS" pitchFamily="66" charset="0"/>
              </a:rPr>
              <a:t>Clue words to identify </a:t>
            </a:r>
            <a:r>
              <a:rPr lang="en-US" sz="3600" dirty="0">
                <a:latin typeface="Showcard Gothic" pitchFamily="82" charset="0"/>
              </a:rPr>
              <a:t>cause</a:t>
            </a:r>
            <a:r>
              <a:rPr lang="en-US" sz="3600" dirty="0">
                <a:latin typeface="Comic Sans MS" pitchFamily="66" charset="0"/>
              </a:rPr>
              <a:t>/</a:t>
            </a:r>
            <a:r>
              <a:rPr lang="en-US" sz="4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nap ITC" pitchFamily="82" charset="0"/>
              </a:rPr>
              <a:t>Effect</a:t>
            </a:r>
            <a:r>
              <a:rPr lang="en-US" sz="3600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 </a:t>
            </a:r>
            <a:r>
              <a:rPr lang="en-US" sz="3600" dirty="0">
                <a:latin typeface="Comic Sans MS" pitchFamily="66" charset="0"/>
              </a:rPr>
              <a:t>in literature?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0" y="16764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 b="1">
                <a:latin typeface="Showcard Gothic" pitchFamily="82" charset="0"/>
              </a:rPr>
              <a:t>Why</a:t>
            </a:r>
            <a:r>
              <a:rPr lang="en-US" sz="4800" b="1">
                <a:latin typeface="Century Gothic" pitchFamily="34" charset="0"/>
              </a:rPr>
              <a:t> </a:t>
            </a:r>
            <a:r>
              <a:rPr lang="en-US" sz="4800" b="1">
                <a:latin typeface="Boopee" pitchFamily="2" charset="0"/>
              </a:rPr>
              <a:t>something happens  </a:t>
            </a:r>
            <a:r>
              <a:rPr lang="en-US" sz="4800" b="1">
                <a:latin typeface="Century Gothic" pitchFamily="34" charset="0"/>
              </a:rPr>
              <a:t>=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0" y="2895600"/>
            <a:ext cx="5791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 b="1">
                <a:latin typeface="Snap ITC" pitchFamily="82" charset="0"/>
              </a:rPr>
              <a:t>What</a:t>
            </a:r>
            <a:r>
              <a:rPr lang="en-US" sz="4800" b="1">
                <a:latin typeface="Showcard Gothic" pitchFamily="82" charset="0"/>
              </a:rPr>
              <a:t> </a:t>
            </a:r>
            <a:r>
              <a:rPr lang="en-US" sz="4800" b="1">
                <a:latin typeface="Boopee" pitchFamily="2" charset="0"/>
              </a:rPr>
              <a:t>happens</a:t>
            </a:r>
            <a:r>
              <a:rPr lang="en-US" sz="4800" b="1">
                <a:latin typeface="Century Gothic" pitchFamily="34" charset="0"/>
              </a:rPr>
              <a:t> =</a:t>
            </a:r>
          </a:p>
        </p:txBody>
      </p:sp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0" y="4191000"/>
            <a:ext cx="9144000" cy="258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latin typeface="Comic Sans MS" pitchFamily="66" charset="0"/>
              </a:rPr>
              <a:t>Other Clue words authors might use are: </a:t>
            </a:r>
            <a:r>
              <a:rPr lang="en-US" sz="3600" b="1" i="1" dirty="0">
                <a:solidFill>
                  <a:srgbClr val="FF0000"/>
                </a:solidFill>
                <a:latin typeface="Boopee" pitchFamily="2" charset="0"/>
              </a:rPr>
              <a:t>so, so that, since, because, therefore, as a result, if…then, in order to</a:t>
            </a:r>
            <a:r>
              <a:rPr lang="en-US" sz="3600" dirty="0">
                <a:latin typeface="Comic Sans MS" pitchFamily="66" charset="0"/>
              </a:rPr>
              <a:t>, and </a:t>
            </a:r>
            <a:r>
              <a:rPr lang="en-US" sz="3600" b="1" i="1" dirty="0">
                <a:solidFill>
                  <a:srgbClr val="FF0000"/>
                </a:solidFill>
                <a:latin typeface="Boopee" pitchFamily="2" charset="0"/>
              </a:rPr>
              <a:t>reason</a:t>
            </a:r>
            <a:r>
              <a:rPr lang="en-US" sz="3600" dirty="0">
                <a:latin typeface="Comic Sans MS" pitchFamily="66" charset="0"/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3600" dirty="0">
                <a:latin typeface="Comic Sans MS" pitchFamily="66" charset="0"/>
              </a:rPr>
              <a:t>often signal </a:t>
            </a:r>
            <a:r>
              <a:rPr lang="en-US" sz="3600" dirty="0">
                <a:latin typeface="Showcard Gothic" pitchFamily="82" charset="0"/>
              </a:rPr>
              <a:t>cause</a:t>
            </a:r>
            <a:r>
              <a:rPr lang="en-US" sz="3600" dirty="0">
                <a:latin typeface="Comic Sans MS" pitchFamily="66" charset="0"/>
              </a:rPr>
              <a:t> and </a:t>
            </a:r>
            <a:r>
              <a:rPr lang="en-US" sz="36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Snap ITC" pitchFamily="82" charset="0"/>
              </a:rPr>
              <a:t>Effect</a:t>
            </a:r>
            <a:r>
              <a:rPr lang="en-US" sz="3600" dirty="0">
                <a:latin typeface="Comic Sans MS" pitchFamily="66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00" y="1676400"/>
            <a:ext cx="50292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ln>
                  <a:solidFill>
                    <a:sysClr val="windowText" lastClr="000000"/>
                  </a:solidFill>
                </a:ln>
                <a:effectLst>
                  <a:glow rad="139700">
                    <a:srgbClr val="FF0000">
                      <a:alpha val="40000"/>
                    </a:srgbClr>
                  </a:glow>
                </a:effectLst>
                <a:latin typeface="Showcard Gothic" pitchFamily="82" charset="0"/>
              </a:rPr>
              <a:t>Cause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4400" y="2895600"/>
            <a:ext cx="32004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Snap ITC" pitchFamily="82" charset="0"/>
              </a:rPr>
              <a:t>Effect</a:t>
            </a:r>
          </a:p>
        </p:txBody>
      </p:sp>
      <p:pic>
        <p:nvPicPr>
          <p:cNvPr id="14344" name="Picture 8" descr="C:\Documents and Settings\klevel\Local Settings\Temporary Internet Files\Content.IE5\RYF5ZLZO\MM90004099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0"/>
            <a:ext cx="504825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24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MCj043484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-381000"/>
            <a:ext cx="7696200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2895600" y="2819400"/>
            <a:ext cx="388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2438400" y="1295400"/>
            <a:ext cx="510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i="1">
                <a:latin typeface="Century Gothic" pitchFamily="34" charset="0"/>
              </a:rPr>
              <a:t>“Think Mark”</a:t>
            </a:r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2209800" y="1981200"/>
            <a:ext cx="5943600" cy="3124200"/>
          </a:xfrm>
          <a:prstGeom prst="rect">
            <a:avLst/>
          </a:prstGeom>
          <a:solidFill>
            <a:srgbClr val="F9FF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2133600" y="5105400"/>
            <a:ext cx="3886200" cy="990600"/>
          </a:xfrm>
          <a:prstGeom prst="rect">
            <a:avLst/>
          </a:prstGeom>
          <a:solidFill>
            <a:srgbClr val="F9FF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4953000" y="5105400"/>
            <a:ext cx="1828800" cy="1066800"/>
          </a:xfrm>
          <a:prstGeom prst="rect">
            <a:avLst/>
          </a:prstGeom>
          <a:solidFill>
            <a:srgbClr val="F9FF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11"/>
          <p:cNvSpPr>
            <a:spLocks noChangeShapeType="1"/>
          </p:cNvSpPr>
          <p:nvPr/>
        </p:nvSpPr>
        <p:spPr bwMode="auto">
          <a:xfrm>
            <a:off x="2057400" y="25146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Text Box 12"/>
          <p:cNvSpPr txBox="1">
            <a:spLocks noChangeArrowheads="1"/>
          </p:cNvSpPr>
          <p:nvPr/>
        </p:nvSpPr>
        <p:spPr bwMode="auto">
          <a:xfrm>
            <a:off x="2590800" y="1981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latin typeface="Showcard Gothic" pitchFamily="82" charset="0"/>
              </a:rPr>
              <a:t>Cause</a:t>
            </a:r>
          </a:p>
        </p:txBody>
      </p:sp>
      <p:sp>
        <p:nvSpPr>
          <p:cNvPr id="28682" name="Line 13"/>
          <p:cNvSpPr>
            <a:spLocks noChangeShapeType="1"/>
          </p:cNvSpPr>
          <p:nvPr/>
        </p:nvSpPr>
        <p:spPr bwMode="auto">
          <a:xfrm>
            <a:off x="4800600" y="25146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3" name="Text Box 14"/>
          <p:cNvSpPr txBox="1">
            <a:spLocks noChangeArrowheads="1"/>
          </p:cNvSpPr>
          <p:nvPr/>
        </p:nvSpPr>
        <p:spPr bwMode="auto">
          <a:xfrm>
            <a:off x="5410200" y="19812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latin typeface="Snap ITC" pitchFamily="82" charset="0"/>
              </a:rPr>
              <a:t>Effect</a:t>
            </a:r>
          </a:p>
        </p:txBody>
      </p:sp>
      <p:sp>
        <p:nvSpPr>
          <p:cNvPr id="28684" name="Text Box 15"/>
          <p:cNvSpPr txBox="1">
            <a:spLocks noChangeArrowheads="1"/>
          </p:cNvSpPr>
          <p:nvPr/>
        </p:nvSpPr>
        <p:spPr bwMode="auto">
          <a:xfrm>
            <a:off x="2209800" y="29718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28685" name="Text Box 16"/>
          <p:cNvSpPr txBox="1">
            <a:spLocks noChangeArrowheads="1"/>
          </p:cNvSpPr>
          <p:nvPr/>
        </p:nvSpPr>
        <p:spPr bwMode="auto">
          <a:xfrm>
            <a:off x="2209800" y="43434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28686" name="AutoShape 17"/>
          <p:cNvSpPr>
            <a:spLocks noChangeArrowheads="1"/>
          </p:cNvSpPr>
          <p:nvPr/>
        </p:nvSpPr>
        <p:spPr bwMode="auto">
          <a:xfrm>
            <a:off x="4191000" y="2971800"/>
            <a:ext cx="1371600" cy="304800"/>
          </a:xfrm>
          <a:prstGeom prst="right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AutoShape 18"/>
          <p:cNvSpPr>
            <a:spLocks noChangeArrowheads="1"/>
          </p:cNvSpPr>
          <p:nvPr/>
        </p:nvSpPr>
        <p:spPr bwMode="auto">
          <a:xfrm>
            <a:off x="4114800" y="4419600"/>
            <a:ext cx="1371600" cy="304800"/>
          </a:xfrm>
          <a:prstGeom prst="right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Text Box 19"/>
          <p:cNvSpPr txBox="1">
            <a:spLocks noChangeArrowheads="1"/>
          </p:cNvSpPr>
          <p:nvPr/>
        </p:nvSpPr>
        <p:spPr bwMode="auto">
          <a:xfrm>
            <a:off x="5715000" y="29718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28689" name="Text Box 20"/>
          <p:cNvSpPr txBox="1">
            <a:spLocks noChangeArrowheads="1"/>
          </p:cNvSpPr>
          <p:nvPr/>
        </p:nvSpPr>
        <p:spPr bwMode="auto">
          <a:xfrm>
            <a:off x="5715000" y="44196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28690" name="Text Box 21"/>
          <p:cNvSpPr txBox="1">
            <a:spLocks noChangeArrowheads="1"/>
          </p:cNvSpPr>
          <p:nvPr/>
        </p:nvSpPr>
        <p:spPr bwMode="auto">
          <a:xfrm>
            <a:off x="2133600" y="533400"/>
            <a:ext cx="2286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/>
              <a:t>Name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/>
              <a:t>Date</a:t>
            </a:r>
          </a:p>
        </p:txBody>
      </p:sp>
      <p:sp>
        <p:nvSpPr>
          <p:cNvPr id="28691" name="WordArt 22" descr="Sand"/>
          <p:cNvSpPr>
            <a:spLocks noChangeArrowheads="1" noChangeShapeType="1" noTextEdit="1"/>
          </p:cNvSpPr>
          <p:nvPr/>
        </p:nvSpPr>
        <p:spPr bwMode="auto">
          <a:xfrm rot="5400000">
            <a:off x="-2209800" y="2819400"/>
            <a:ext cx="6096000" cy="1066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Showcard Gothic"/>
              </a:rPr>
              <a:t>Cause</a:t>
            </a:r>
          </a:p>
        </p:txBody>
      </p:sp>
      <p:sp>
        <p:nvSpPr>
          <p:cNvPr id="22" name="WordArt 23"/>
          <p:cNvSpPr>
            <a:spLocks noChangeArrowheads="1" noChangeShapeType="1" noTextEdit="1"/>
          </p:cNvSpPr>
          <p:nvPr/>
        </p:nvSpPr>
        <p:spPr bwMode="auto">
          <a:xfrm rot="5400000">
            <a:off x="5562600" y="2895600"/>
            <a:ext cx="5867400" cy="990600"/>
          </a:xfrm>
          <a:prstGeom prst="rect">
            <a:avLst/>
          </a:prstGeom>
          <a:ln>
            <a:noFill/>
          </a:ln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defRPr/>
            </a:pPr>
            <a:r>
              <a:rPr lang="en-US" sz="3600" b="1" kern="10" dirty="0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nap ITC" pitchFamily="82" charset="0"/>
              </a:rPr>
              <a:t>Effect</a:t>
            </a:r>
          </a:p>
        </p:txBody>
      </p:sp>
    </p:spTree>
    <p:extLst>
      <p:ext uri="{BB962C8B-B14F-4D97-AF65-F5344CB8AC3E}">
        <p14:creationId xmlns:p14="http://schemas.microsoft.com/office/powerpoint/2010/main" val="15608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2"/>
          <p:cNvSpPr>
            <a:spLocks noChangeArrowheads="1"/>
          </p:cNvSpPr>
          <p:nvPr/>
        </p:nvSpPr>
        <p:spPr bwMode="auto">
          <a:xfrm>
            <a:off x="762000" y="2209800"/>
            <a:ext cx="5029200" cy="3810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Oval 3"/>
          <p:cNvSpPr>
            <a:spLocks noChangeArrowheads="1"/>
          </p:cNvSpPr>
          <p:nvPr/>
        </p:nvSpPr>
        <p:spPr bwMode="auto">
          <a:xfrm>
            <a:off x="3429000" y="2209800"/>
            <a:ext cx="5029200" cy="3810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0" y="304800"/>
            <a:ext cx="9144000" cy="76944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Snap ITC" pitchFamily="82" charset="0"/>
              </a:rPr>
              <a:t>Comparison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oudy Stout" pitchFamily="18" charset="0"/>
              </a:rPr>
              <a:t>/</a:t>
            </a:r>
            <a:r>
              <a:rPr lang="en-US" sz="4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Sybil Green" pitchFamily="2" charset="0"/>
              </a:rPr>
              <a:t>Contrast</a:t>
            </a:r>
          </a:p>
        </p:txBody>
      </p:sp>
      <p:sp>
        <p:nvSpPr>
          <p:cNvPr id="34821" name="Text Box 9"/>
          <p:cNvSpPr txBox="1">
            <a:spLocks noChangeArrowheads="1"/>
          </p:cNvSpPr>
          <p:nvPr/>
        </p:nvSpPr>
        <p:spPr bwMode="auto">
          <a:xfrm>
            <a:off x="1447800" y="2667000"/>
            <a:ext cx="16764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34822" name="Text Box 10"/>
          <p:cNvSpPr txBox="1">
            <a:spLocks noChangeArrowheads="1"/>
          </p:cNvSpPr>
          <p:nvPr/>
        </p:nvSpPr>
        <p:spPr bwMode="auto">
          <a:xfrm>
            <a:off x="5867400" y="2667000"/>
            <a:ext cx="16764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34823" name="Oval 11" descr="10%"/>
          <p:cNvSpPr>
            <a:spLocks noChangeArrowheads="1"/>
          </p:cNvSpPr>
          <p:nvPr/>
        </p:nvSpPr>
        <p:spPr bwMode="auto">
          <a:xfrm>
            <a:off x="3429000" y="2514600"/>
            <a:ext cx="2362200" cy="3200400"/>
          </a:xfrm>
          <a:prstGeom prst="ellipse">
            <a:avLst/>
          </a:prstGeom>
          <a:pattFill prst="pct10">
            <a:fgClr>
              <a:srgbClr val="6666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Text Box 12"/>
          <p:cNvSpPr txBox="1">
            <a:spLocks noChangeArrowheads="1"/>
          </p:cNvSpPr>
          <p:nvPr/>
        </p:nvSpPr>
        <p:spPr bwMode="auto">
          <a:xfrm>
            <a:off x="3733800" y="3124200"/>
            <a:ext cx="1676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sz="100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sz="100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  </a:t>
            </a:r>
          </a:p>
        </p:txBody>
      </p:sp>
      <p:sp>
        <p:nvSpPr>
          <p:cNvPr id="34825" name="TextBox 10"/>
          <p:cNvSpPr txBox="1">
            <a:spLocks noChangeArrowheads="1"/>
          </p:cNvSpPr>
          <p:nvPr/>
        </p:nvSpPr>
        <p:spPr bwMode="auto">
          <a:xfrm>
            <a:off x="221673" y="1447799"/>
            <a:ext cx="434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dirty="0" smtClean="0">
                <a:latin typeface="Arnprior" pitchFamily="2" charset="0"/>
              </a:rPr>
              <a:t>______________</a:t>
            </a:r>
            <a:endParaRPr lang="en-US" sz="4000" dirty="0">
              <a:latin typeface="Arnprior" pitchFamily="2" charset="0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4876800" y="1436253"/>
            <a:ext cx="434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dirty="0" smtClean="0">
                <a:latin typeface="Arnprior" pitchFamily="2" charset="0"/>
              </a:rPr>
              <a:t>______________</a:t>
            </a:r>
            <a:endParaRPr lang="en-US" sz="4000" dirty="0">
              <a:latin typeface="Arnprio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61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15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>
                <a:latin typeface="Showcard Gothic" pitchFamily="82" charset="0"/>
              </a:rPr>
              <a:t>Comparing</a:t>
            </a:r>
            <a:r>
              <a:rPr lang="en-US" sz="2400">
                <a:latin typeface="Goudy Stout" pitchFamily="18" charset="0"/>
              </a:rPr>
              <a:t>/</a:t>
            </a:r>
            <a:r>
              <a:rPr lang="en-US" sz="4000">
                <a:latin typeface="Sybil Green" pitchFamily="2" charset="0"/>
              </a:rPr>
              <a:t>contrasting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14400" y="2286000"/>
            <a:ext cx="3276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differ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differences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unlike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on the other hand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on the contrary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but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yet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opposite from</a:t>
            </a: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1200150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Sybil Green" pitchFamily="2" charset="0"/>
              </a:rPr>
              <a:t>  </a:t>
            </a:r>
            <a:r>
              <a:rPr lang="en-US" sz="2400" u="sng" dirty="0">
                <a:solidFill>
                  <a:schemeClr val="bg1"/>
                </a:solidFill>
                <a:latin typeface="Sybil Green" pitchFamily="2" charset="0"/>
              </a:rPr>
              <a:t>Contrasting </a:t>
            </a:r>
            <a:r>
              <a:rPr lang="en-US" sz="2400" u="sng" dirty="0">
                <a:solidFill>
                  <a:schemeClr val="bg1"/>
                </a:solidFill>
                <a:latin typeface="Arial Black" pitchFamily="34" charset="0"/>
              </a:rPr>
              <a:t>Transition Words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 ~ to show how things are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bil Green" pitchFamily="2" charset="0"/>
              </a:rPr>
              <a:t>different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800600" y="2971800"/>
            <a:ext cx="3276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not the same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to contrast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dissimilar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different from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by comparison</a:t>
            </a:r>
            <a:endParaRPr lang="en-US" sz="2400" i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428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914400" y="2286000"/>
            <a:ext cx="3276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a similar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another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also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besides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like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likewise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the same 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too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0" y="990600"/>
            <a:ext cx="9144000" cy="1200329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en-US" sz="2400" u="sng" dirty="0">
                <a:solidFill>
                  <a:schemeClr val="bg1"/>
                </a:solidFill>
                <a:latin typeface="Showcard Gothic" pitchFamily="82" charset="0"/>
              </a:rPr>
              <a:t>Comparing</a:t>
            </a:r>
            <a:r>
              <a:rPr lang="en-US" sz="2400" u="sng" dirty="0">
                <a:solidFill>
                  <a:schemeClr val="bg1"/>
                </a:solidFill>
                <a:latin typeface="Arial Black" pitchFamily="34" charset="0"/>
              </a:rPr>
              <a:t> Transition Words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 ~  to show how things are the 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same/alike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800600" y="2209800"/>
            <a:ext cx="3276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resembles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to compare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alike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comparable 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similar 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comparison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similarity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>
                <a:latin typeface="Comic Sans MS" pitchFamily="66" charset="0"/>
              </a:rPr>
              <a:t>  equal to</a:t>
            </a:r>
            <a:endParaRPr lang="en-US" sz="2400" i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15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>
                <a:latin typeface="Showcard Gothic" pitchFamily="82" charset="0"/>
              </a:rPr>
              <a:t>Comparing</a:t>
            </a:r>
            <a:r>
              <a:rPr lang="en-US" sz="2400">
                <a:latin typeface="Goudy Stout" pitchFamily="18" charset="0"/>
              </a:rPr>
              <a:t>/</a:t>
            </a:r>
            <a:r>
              <a:rPr lang="en-US" sz="4000">
                <a:latin typeface="Sybil Green" pitchFamily="2" charset="0"/>
              </a:rPr>
              <a:t>contrasting</a:t>
            </a:r>
          </a:p>
        </p:txBody>
      </p:sp>
    </p:spTree>
    <p:extLst>
      <p:ext uri="{BB962C8B-B14F-4D97-AF65-F5344CB8AC3E}">
        <p14:creationId xmlns:p14="http://schemas.microsoft.com/office/powerpoint/2010/main" val="2239369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188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WDMCSD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Kleve, Lori</dc:creator>
  <cp:lastModifiedBy>Kleve, Lori</cp:lastModifiedBy>
  <cp:revision>1</cp:revision>
  <dcterms:created xsi:type="dcterms:W3CDTF">2012-04-02T16:24:55Z</dcterms:created>
  <dcterms:modified xsi:type="dcterms:W3CDTF">2012-04-02T16:27:38Z</dcterms:modified>
</cp:coreProperties>
</file>