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025DD-B19D-4FDF-A656-0CAEA82CA086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832F7-061A-4FE8-B863-8FE7D83C3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50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defTabSz="91443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2D0CF3-0BAF-4E72-AF1F-B11D9C34F93D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426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7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6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6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5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7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2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5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7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6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723AE-2255-4061-A119-621E6D216CED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4CBF8-91EE-4FCB-B578-A7F73F590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1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1066800" y="990600"/>
            <a:ext cx="7315200" cy="4191000"/>
            <a:chOff x="288" y="240"/>
            <a:chExt cx="4992" cy="2976"/>
          </a:xfrm>
        </p:grpSpPr>
        <p:sp>
          <p:nvSpPr>
            <p:cNvPr id="65559" name="Line 3"/>
            <p:cNvSpPr>
              <a:spLocks noChangeShapeType="1"/>
            </p:cNvSpPr>
            <p:nvPr/>
          </p:nvSpPr>
          <p:spPr bwMode="auto">
            <a:xfrm>
              <a:off x="288" y="3216"/>
              <a:ext cx="1200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0" name="Line 4"/>
            <p:cNvSpPr>
              <a:spLocks noChangeShapeType="1"/>
            </p:cNvSpPr>
            <p:nvPr/>
          </p:nvSpPr>
          <p:spPr bwMode="auto">
            <a:xfrm flipV="1">
              <a:off x="1488" y="1776"/>
              <a:ext cx="432" cy="144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1" name="Line 5"/>
            <p:cNvSpPr>
              <a:spLocks noChangeShapeType="1"/>
            </p:cNvSpPr>
            <p:nvPr/>
          </p:nvSpPr>
          <p:spPr bwMode="auto">
            <a:xfrm>
              <a:off x="1920" y="1776"/>
              <a:ext cx="192" cy="336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2" name="Line 6"/>
            <p:cNvSpPr>
              <a:spLocks noChangeShapeType="1"/>
            </p:cNvSpPr>
            <p:nvPr/>
          </p:nvSpPr>
          <p:spPr bwMode="auto">
            <a:xfrm flipV="1">
              <a:off x="2112" y="1248"/>
              <a:ext cx="144" cy="864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3" name="Line 7"/>
            <p:cNvSpPr>
              <a:spLocks noChangeShapeType="1"/>
            </p:cNvSpPr>
            <p:nvPr/>
          </p:nvSpPr>
          <p:spPr bwMode="auto">
            <a:xfrm>
              <a:off x="2256" y="1248"/>
              <a:ext cx="192" cy="384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4" name="Line 8"/>
            <p:cNvSpPr>
              <a:spLocks noChangeShapeType="1"/>
            </p:cNvSpPr>
            <p:nvPr/>
          </p:nvSpPr>
          <p:spPr bwMode="auto">
            <a:xfrm flipV="1">
              <a:off x="2448" y="864"/>
              <a:ext cx="96" cy="768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5" name="Line 9"/>
            <p:cNvSpPr>
              <a:spLocks noChangeShapeType="1"/>
            </p:cNvSpPr>
            <p:nvPr/>
          </p:nvSpPr>
          <p:spPr bwMode="auto">
            <a:xfrm>
              <a:off x="2544" y="864"/>
              <a:ext cx="144" cy="48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6" name="Line 10"/>
            <p:cNvSpPr>
              <a:spLocks noChangeShapeType="1"/>
            </p:cNvSpPr>
            <p:nvPr/>
          </p:nvSpPr>
          <p:spPr bwMode="auto">
            <a:xfrm flipV="1">
              <a:off x="2688" y="240"/>
              <a:ext cx="288" cy="1104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7" name="Line 11"/>
            <p:cNvSpPr>
              <a:spLocks noChangeShapeType="1"/>
            </p:cNvSpPr>
            <p:nvPr/>
          </p:nvSpPr>
          <p:spPr bwMode="auto">
            <a:xfrm>
              <a:off x="2976" y="240"/>
              <a:ext cx="912" cy="2976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8" name="Line 12"/>
            <p:cNvSpPr>
              <a:spLocks noChangeShapeType="1"/>
            </p:cNvSpPr>
            <p:nvPr/>
          </p:nvSpPr>
          <p:spPr bwMode="auto">
            <a:xfrm>
              <a:off x="3888" y="3216"/>
              <a:ext cx="1392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33400" y="48006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/>
              <a:t>     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Exposition</a:t>
            </a:r>
            <a:endParaRPr lang="en-US" sz="2000"/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1447800" y="1219200"/>
            <a:ext cx="2895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Rising Action</a:t>
            </a: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5943600" y="2667000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Falling Action</a:t>
            </a: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6096000" y="4800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Resolution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04800" y="5257800"/>
            <a:ext cx="6019800" cy="611188"/>
            <a:chOff x="0" y="3648"/>
            <a:chExt cx="1152" cy="1085"/>
          </a:xfrm>
        </p:grpSpPr>
        <p:sp>
          <p:nvSpPr>
            <p:cNvPr id="95251" name="Text Box 19"/>
            <p:cNvSpPr txBox="1">
              <a:spLocks noChangeArrowheads="1"/>
            </p:cNvSpPr>
            <p:nvPr/>
          </p:nvSpPr>
          <p:spPr bwMode="auto">
            <a:xfrm>
              <a:off x="0" y="3648"/>
              <a:ext cx="1152" cy="1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Characters </a:t>
              </a:r>
              <a:r>
                <a:rPr lang="en-US" sz="1600"/>
                <a:t>-  </a:t>
              </a:r>
              <a:r>
                <a:rPr lang="en-US" sz="1200" i="1"/>
                <a:t>Protagonist:</a:t>
              </a:r>
              <a:r>
                <a:rPr lang="en-US" sz="1600" i="1"/>
                <a:t> 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i="1"/>
                <a:t>	       Antagonist:</a:t>
              </a:r>
            </a:p>
          </p:txBody>
        </p:sp>
        <p:sp>
          <p:nvSpPr>
            <p:cNvPr id="65558" name="Text Box 20"/>
            <p:cNvSpPr txBox="1">
              <a:spLocks noChangeArrowheads="1"/>
            </p:cNvSpPr>
            <p:nvPr/>
          </p:nvSpPr>
          <p:spPr bwMode="auto">
            <a:xfrm>
              <a:off x="144" y="3840"/>
              <a:ext cx="912" cy="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US" sz="2400" b="1"/>
            </a:p>
          </p:txBody>
        </p:sp>
      </p:grp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304800" y="5867400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Conflict</a:t>
            </a:r>
            <a:r>
              <a:rPr lang="en-US" sz="1600">
                <a:latin typeface="Arial Narrow" pitchFamily="34" charset="0"/>
              </a:rPr>
              <a:t>  -  </a:t>
            </a:r>
            <a:r>
              <a:rPr lang="en-US" sz="1600" i="1">
                <a:latin typeface="Arial Narrow" pitchFamily="34" charset="0"/>
              </a:rPr>
              <a:t>Person vs.   _________</a:t>
            </a:r>
          </a:p>
        </p:txBody>
      </p:sp>
      <p:sp>
        <p:nvSpPr>
          <p:cNvPr id="95258" name="Text Box 26"/>
          <p:cNvSpPr txBox="1">
            <a:spLocks noChangeArrowheads="1"/>
          </p:cNvSpPr>
          <p:nvPr/>
        </p:nvSpPr>
        <p:spPr bwMode="auto">
          <a:xfrm>
            <a:off x="304800" y="6248400"/>
            <a:ext cx="548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Setting</a:t>
            </a:r>
            <a:r>
              <a:rPr lang="en-US" sz="1600" b="1">
                <a:latin typeface="Arial Narrow" pitchFamily="34" charset="0"/>
              </a:rPr>
              <a:t>  -</a:t>
            </a:r>
            <a:endParaRPr lang="en-US" sz="1600" b="1" i="1">
              <a:latin typeface="Arial Narrow" pitchFamily="34" charset="0"/>
            </a:endParaRPr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2971800" y="4953000"/>
            <a:ext cx="312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Author’s Message/Purpose</a:t>
            </a:r>
          </a:p>
        </p:txBody>
      </p:sp>
      <p:sp>
        <p:nvSpPr>
          <p:cNvPr id="95260" name="Text Box 28"/>
          <p:cNvSpPr txBox="1">
            <a:spLocks noChangeArrowheads="1"/>
          </p:cNvSpPr>
          <p:nvPr/>
        </p:nvSpPr>
        <p:spPr bwMode="auto">
          <a:xfrm>
            <a:off x="3048000" y="3611563"/>
            <a:ext cx="3124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Story’s Mood/Tone</a:t>
            </a:r>
          </a:p>
        </p:txBody>
      </p:sp>
      <p:sp>
        <p:nvSpPr>
          <p:cNvPr id="95261" name="Text Box 29"/>
          <p:cNvSpPr txBox="1">
            <a:spLocks noChangeArrowheads="1"/>
          </p:cNvSpPr>
          <p:nvPr/>
        </p:nvSpPr>
        <p:spPr bwMode="auto">
          <a:xfrm>
            <a:off x="3048000" y="4267200"/>
            <a:ext cx="312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Book’s Theme:</a:t>
            </a:r>
          </a:p>
        </p:txBody>
      </p:sp>
      <p:sp>
        <p:nvSpPr>
          <p:cNvPr id="65549" name="Line 31"/>
          <p:cNvSpPr>
            <a:spLocks noChangeShapeType="1"/>
          </p:cNvSpPr>
          <p:nvPr/>
        </p:nvSpPr>
        <p:spPr bwMode="auto">
          <a:xfrm>
            <a:off x="762000" y="3810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0" name="AutoShape 32"/>
          <p:cNvSpPr>
            <a:spLocks noChangeArrowheads="1"/>
          </p:cNvSpPr>
          <p:nvPr/>
        </p:nvSpPr>
        <p:spPr bwMode="auto">
          <a:xfrm rot="802322">
            <a:off x="5029200" y="304800"/>
            <a:ext cx="3429000" cy="2057400"/>
          </a:xfrm>
          <a:prstGeom prst="irregularSeal2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65" name="Text Box 33"/>
          <p:cNvSpPr txBox="1">
            <a:spLocks noChangeArrowheads="1"/>
          </p:cNvSpPr>
          <p:nvPr/>
        </p:nvSpPr>
        <p:spPr bwMode="auto">
          <a:xfrm>
            <a:off x="6172200" y="7620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Climax</a:t>
            </a: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~</a:t>
            </a:r>
            <a:endParaRPr lang="en-US" sz="1600"/>
          </a:p>
        </p:txBody>
      </p:sp>
      <p:sp>
        <p:nvSpPr>
          <p:cNvPr id="65552" name="AutoShape 34"/>
          <p:cNvSpPr>
            <a:spLocks noChangeArrowheads="1"/>
          </p:cNvSpPr>
          <p:nvPr/>
        </p:nvSpPr>
        <p:spPr bwMode="auto">
          <a:xfrm>
            <a:off x="2514600" y="30480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3" name="AutoShape 35"/>
          <p:cNvSpPr>
            <a:spLocks noChangeArrowheads="1"/>
          </p:cNvSpPr>
          <p:nvPr/>
        </p:nvSpPr>
        <p:spPr bwMode="auto">
          <a:xfrm>
            <a:off x="3048000" y="23622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4" name="AutoShape 36"/>
          <p:cNvSpPr>
            <a:spLocks noChangeArrowheads="1"/>
          </p:cNvSpPr>
          <p:nvPr/>
        </p:nvSpPr>
        <p:spPr bwMode="auto">
          <a:xfrm>
            <a:off x="3505200" y="17526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69" name="Text Box 37"/>
          <p:cNvSpPr txBox="1">
            <a:spLocks noChangeArrowheads="1"/>
          </p:cNvSpPr>
          <p:nvPr/>
        </p:nvSpPr>
        <p:spPr bwMode="auto">
          <a:xfrm>
            <a:off x="6019800" y="31242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6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</a:t>
            </a:r>
          </a:p>
        </p:txBody>
      </p:sp>
      <p:sp>
        <p:nvSpPr>
          <p:cNvPr id="95270" name="Text Box 38"/>
          <p:cNvSpPr txBox="1">
            <a:spLocks noChangeArrowheads="1"/>
          </p:cNvSpPr>
          <p:nvPr/>
        </p:nvSpPr>
        <p:spPr bwMode="auto">
          <a:xfrm>
            <a:off x="6705600" y="38862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600" u="sng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19695494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.288  L -0.125 0.288  L 0 0  Z" pathEditMode="relative" ptsTypes="">
                                      <p:cBhvr>
                                        <p:cTn id="65" dur="2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.288  L -0.125 0.288  L 0 0  Z" pathEditMode="relative" ptsTypes="">
                                      <p:cBhvr>
                                        <p:cTn id="83" dur="2000" fill="hold"/>
                                        <p:tgtEl>
                                          <p:spTgt spid="95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5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.288  L -0.125 0.288  L 0 0  Z" pathEditMode="relative" ptsTypes="">
                                      <p:cBhvr>
                                        <p:cTn id="101" dur="2000" fill="hold"/>
                                        <p:tgtEl>
                                          <p:spTgt spid="95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95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95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95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5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5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5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5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5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6" grpId="0"/>
      <p:bldP spid="95248" grpId="0"/>
      <p:bldP spid="95249" grpId="0"/>
      <p:bldP spid="95257" grpId="0"/>
      <p:bldP spid="95258" grpId="0"/>
      <p:bldP spid="95259" grpId="0"/>
      <p:bldP spid="95259" grpId="1"/>
      <p:bldP spid="95259" grpId="2"/>
      <p:bldP spid="95260" grpId="0"/>
      <p:bldP spid="95260" grpId="1"/>
      <p:bldP spid="95260" grpId="2"/>
      <p:bldP spid="95261" grpId="0"/>
      <p:bldP spid="95261" grpId="1"/>
      <p:bldP spid="95261" grpId="2"/>
      <p:bldP spid="95265" grpId="0"/>
      <p:bldP spid="95269" grpId="0"/>
      <p:bldP spid="9527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1</cp:revision>
  <dcterms:created xsi:type="dcterms:W3CDTF">2012-04-02T15:00:40Z</dcterms:created>
  <dcterms:modified xsi:type="dcterms:W3CDTF">2012-04-02T15:01:27Z</dcterms:modified>
</cp:coreProperties>
</file>