
<file path=[Content_Types].xml><?xml version="1.0" encoding="utf-8"?>
<Types xmlns="http://schemas.openxmlformats.org/package/2006/content-types"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148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075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50318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48066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02905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0459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87782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632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3242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2711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35787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5073F4-AF56-4173-AB0C-DDFFAC201AAA}" type="datetimeFigureOut">
              <a:rPr lang="en-US" smtClean="0"/>
              <a:t>4/2/2012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169CB4-BF7C-4B1A-9A5A-462561922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65162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w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WordArt 2"/>
          <p:cNvSpPr>
            <a:spLocks noChangeArrowheads="1" noChangeShapeType="1" noTextEdit="1"/>
          </p:cNvSpPr>
          <p:nvPr/>
        </p:nvSpPr>
        <p:spPr bwMode="auto">
          <a:xfrm>
            <a:off x="533400" y="304800"/>
            <a:ext cx="6858000" cy="7620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chemeClr val="accent2"/>
                </a:solidFill>
                <a:latin typeface="Goudy Stout"/>
              </a:rPr>
              <a:t>Read with a Purpose</a:t>
            </a:r>
          </a:p>
        </p:txBody>
      </p:sp>
      <p:sp>
        <p:nvSpPr>
          <p:cNvPr id="41987" name="Text Box 3"/>
          <p:cNvSpPr txBox="1">
            <a:spLocks noChangeArrowheads="1"/>
          </p:cNvSpPr>
          <p:nvPr/>
        </p:nvSpPr>
        <p:spPr bwMode="auto">
          <a:xfrm>
            <a:off x="0" y="1219200"/>
            <a:ext cx="88392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  <a:defRPr/>
            </a:pPr>
            <a:r>
              <a:rPr lang="en-US" sz="3200" b="1">
                <a:latin typeface="Century Gothic" pitchFamily="34" charset="0"/>
              </a:rPr>
              <a:t>The best strategy for reading poems is 	called. .</a:t>
            </a:r>
            <a:r>
              <a:rPr lang="en-US" sz="2400">
                <a:latin typeface="Century Gothic" pitchFamily="34" charset="0"/>
              </a:rPr>
              <a:t> .</a:t>
            </a:r>
            <a:r>
              <a:rPr lang="en-US" sz="2400">
                <a:latin typeface="Kristen ITC" pitchFamily="66" charset="0"/>
              </a:rPr>
              <a:t> </a:t>
            </a:r>
            <a:r>
              <a:rPr lang="en-US" sz="3200">
                <a:solidFill>
                  <a:srgbClr val="CC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Snap ITC" pitchFamily="82" charset="0"/>
              </a:rPr>
              <a:t>CLOSE READING</a:t>
            </a:r>
            <a:endParaRPr lang="en-US" sz="2400">
              <a:latin typeface="Times New Roman" pitchFamily="18" charset="0"/>
            </a:endParaRPr>
          </a:p>
        </p:txBody>
      </p:sp>
      <p:sp>
        <p:nvSpPr>
          <p:cNvPr id="41988" name="Text Box 4"/>
          <p:cNvSpPr txBox="1">
            <a:spLocks noChangeArrowheads="1"/>
          </p:cNvSpPr>
          <p:nvPr/>
        </p:nvSpPr>
        <p:spPr bwMode="auto">
          <a:xfrm>
            <a:off x="0" y="2362200"/>
            <a:ext cx="9144000" cy="45550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  <a:defRPr/>
            </a:pPr>
            <a:r>
              <a:rPr lang="en-US" sz="2400" dirty="0">
                <a:latin typeface="Kristen ITC" pitchFamily="66" charset="0"/>
              </a:rPr>
              <a:t>A </a:t>
            </a:r>
            <a:r>
              <a:rPr lang="en-US" sz="3200" dirty="0">
                <a:solidFill>
                  <a:srgbClr val="CC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Snap ITC" pitchFamily="82" charset="0"/>
              </a:rPr>
              <a:t>CLOSE READING</a:t>
            </a:r>
            <a:r>
              <a:rPr lang="en-US" sz="2400" dirty="0">
                <a:latin typeface="Kristen ITC" pitchFamily="66" charset="0"/>
              </a:rPr>
              <a:t> </a:t>
            </a:r>
            <a:r>
              <a:rPr lang="en-US" sz="2400" b="1" dirty="0">
                <a:latin typeface="Century Gothic" pitchFamily="34" charset="0"/>
              </a:rPr>
              <a:t>means going</a:t>
            </a:r>
            <a:r>
              <a:rPr lang="en-US" sz="2400" dirty="0">
                <a:latin typeface="Kristen ITC" pitchFamily="66" charset="0"/>
              </a:rPr>
              <a:t> </a:t>
            </a:r>
            <a:r>
              <a:rPr lang="en-US" sz="2400" b="1" i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Kristen ITC" pitchFamily="66" charset="0"/>
              </a:rPr>
              <a:t>word by </a:t>
            </a:r>
            <a:r>
              <a:rPr lang="en-US" sz="2400" i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Kristen ITC" pitchFamily="66" charset="0"/>
              </a:rPr>
              <a:t>word</a:t>
            </a:r>
            <a:r>
              <a:rPr lang="en-US" sz="2400" dirty="0">
                <a:latin typeface="Kristen ITC" pitchFamily="66" charset="0"/>
              </a:rPr>
              <a:t> </a:t>
            </a:r>
            <a:r>
              <a:rPr lang="en-US" sz="2400" b="1" dirty="0">
                <a:latin typeface="Century Gothic" pitchFamily="34" charset="0"/>
              </a:rPr>
              <a:t>and</a:t>
            </a:r>
            <a:r>
              <a:rPr lang="en-US" sz="2400" dirty="0">
                <a:latin typeface="Century Gothic" pitchFamily="34" charset="0"/>
              </a:rPr>
              <a:t> </a:t>
            </a:r>
            <a:r>
              <a:rPr lang="en-US" sz="2400" b="1" i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Kristen ITC" pitchFamily="66" charset="0"/>
              </a:rPr>
              <a:t>line by line</a:t>
            </a:r>
            <a:r>
              <a:rPr lang="en-US" sz="2400" dirty="0">
                <a:latin typeface="Kristen ITC" pitchFamily="66" charset="0"/>
              </a:rPr>
              <a:t>  </a:t>
            </a:r>
            <a:r>
              <a:rPr lang="en-US" sz="2400" b="1" dirty="0">
                <a:latin typeface="Century Gothic" pitchFamily="34" charset="0"/>
              </a:rPr>
              <a:t>through a poem.  It works very well with short poems</a:t>
            </a:r>
            <a:r>
              <a:rPr lang="en-US" sz="2400" dirty="0">
                <a:latin typeface="Century Gothic" pitchFamily="34" charset="0"/>
              </a:rPr>
              <a:t>  </a:t>
            </a:r>
          </a:p>
          <a:p>
            <a:pPr eaLnBrk="0" hangingPunct="0">
              <a:spcBef>
                <a:spcPct val="50000"/>
              </a:spcBef>
              <a:defRPr/>
            </a:pPr>
            <a:r>
              <a:rPr lang="en-US" sz="2400" b="1" dirty="0">
                <a:latin typeface="Century Gothic" pitchFamily="34" charset="0"/>
              </a:rPr>
              <a:t>Reread a poem </a:t>
            </a:r>
            <a:r>
              <a:rPr lang="en-US" sz="2400" b="1" dirty="0">
                <a:effectLst>
                  <a:outerShdw blurRad="38100" dist="38100" dir="2700000" algn="tl">
                    <a:srgbClr val="FFFFFF"/>
                  </a:outerShdw>
                </a:effectLst>
                <a:latin typeface="Goudy Stout" pitchFamily="18" charset="0"/>
              </a:rPr>
              <a:t>four</a:t>
            </a:r>
            <a:r>
              <a:rPr lang="en-US" sz="2400" b="1" dirty="0">
                <a:latin typeface="Century Gothic" pitchFamily="34" charset="0"/>
              </a:rPr>
              <a:t> times to</a:t>
            </a:r>
            <a:r>
              <a:rPr lang="en-US" sz="2400" dirty="0">
                <a:latin typeface="Century Gothic" pitchFamily="34" charset="0"/>
              </a:rPr>
              <a:t>:</a:t>
            </a:r>
          </a:p>
          <a:p>
            <a:pPr eaLnBrk="0" hangingPunct="0">
              <a:spcBef>
                <a:spcPct val="50000"/>
              </a:spcBef>
              <a:buFontTx/>
              <a:buChar char="•"/>
              <a:defRPr/>
            </a:pPr>
            <a:r>
              <a:rPr lang="en-US" sz="3200" i="1" dirty="0">
                <a:solidFill>
                  <a:srgbClr val="CC0000"/>
                </a:solidFill>
                <a:latin typeface="Comic Sans MS" pitchFamily="66" charset="0"/>
              </a:rPr>
              <a:t>  </a:t>
            </a:r>
            <a:r>
              <a:rPr lang="en-US" sz="2800" i="1" dirty="0" smtClean="0">
                <a:solidFill>
                  <a:srgbClr val="CC0000"/>
                </a:solidFill>
                <a:latin typeface="Comic Sans MS" pitchFamily="66" charset="0"/>
              </a:rPr>
              <a:t>Identify a mood or feeling</a:t>
            </a:r>
            <a:endParaRPr lang="en-US" sz="2800" i="1" dirty="0">
              <a:solidFill>
                <a:srgbClr val="CC0000"/>
              </a:solidFill>
              <a:latin typeface="Comic Sans MS" pitchFamily="66" charset="0"/>
            </a:endParaRPr>
          </a:p>
          <a:p>
            <a:pPr eaLnBrk="0" hangingPunct="0">
              <a:spcBef>
                <a:spcPct val="50000"/>
              </a:spcBef>
              <a:buFontTx/>
              <a:buChar char="•"/>
              <a:defRPr/>
            </a:pPr>
            <a:r>
              <a:rPr lang="en-US" sz="2800" i="1" dirty="0">
                <a:solidFill>
                  <a:srgbClr val="CC0000"/>
                </a:solidFill>
                <a:latin typeface="Comic Sans MS" pitchFamily="66" charset="0"/>
              </a:rPr>
              <a:t>  </a:t>
            </a:r>
            <a:r>
              <a:rPr lang="en-US" sz="2800" i="1" dirty="0" smtClean="0">
                <a:solidFill>
                  <a:srgbClr val="CC0000"/>
                </a:solidFill>
                <a:latin typeface="Comic Sans MS" pitchFamily="66" charset="0"/>
              </a:rPr>
              <a:t>Visualize images</a:t>
            </a:r>
            <a:endParaRPr lang="en-US" sz="2800" i="1" dirty="0">
              <a:solidFill>
                <a:srgbClr val="CC0000"/>
              </a:solidFill>
              <a:latin typeface="Comic Sans MS" pitchFamily="66" charset="0"/>
            </a:endParaRPr>
          </a:p>
          <a:p>
            <a:pPr eaLnBrk="0" hangingPunct="0">
              <a:spcBef>
                <a:spcPct val="50000"/>
              </a:spcBef>
              <a:buFontTx/>
              <a:buChar char="•"/>
              <a:defRPr/>
            </a:pPr>
            <a:r>
              <a:rPr lang="en-US" sz="2800" i="1" dirty="0">
                <a:solidFill>
                  <a:srgbClr val="CC0000"/>
                </a:solidFill>
                <a:latin typeface="Comic Sans MS" pitchFamily="66" charset="0"/>
              </a:rPr>
              <a:t>  </a:t>
            </a:r>
            <a:r>
              <a:rPr lang="en-US" sz="2800" i="1" dirty="0" smtClean="0">
                <a:solidFill>
                  <a:srgbClr val="CC0000"/>
                </a:solidFill>
                <a:latin typeface="Comic Sans MS" pitchFamily="66" charset="0"/>
              </a:rPr>
              <a:t>Identify rich vocabulary/language</a:t>
            </a:r>
            <a:endParaRPr lang="en-US" sz="2800" i="1" dirty="0">
              <a:solidFill>
                <a:srgbClr val="CC0000"/>
              </a:solidFill>
              <a:latin typeface="Arial Narrow" pitchFamily="34" charset="0"/>
            </a:endParaRPr>
          </a:p>
          <a:p>
            <a:pPr eaLnBrk="0" hangingPunct="0">
              <a:spcBef>
                <a:spcPct val="50000"/>
              </a:spcBef>
              <a:buFontTx/>
              <a:buChar char="•"/>
              <a:defRPr/>
            </a:pPr>
            <a:r>
              <a:rPr lang="en-US" sz="2800" i="1" dirty="0">
                <a:solidFill>
                  <a:srgbClr val="CC0000"/>
                </a:solidFill>
                <a:latin typeface="Comic Sans MS" pitchFamily="66" charset="0"/>
              </a:rPr>
              <a:t>  </a:t>
            </a:r>
            <a:r>
              <a:rPr lang="en-US" sz="2800" i="1" dirty="0" smtClean="0">
                <a:solidFill>
                  <a:srgbClr val="CC0000"/>
                </a:solidFill>
                <a:latin typeface="Comic Sans MS" pitchFamily="66" charset="0"/>
              </a:rPr>
              <a:t>Interpretation/Author’s Point of View</a:t>
            </a:r>
            <a:endParaRPr lang="en-US" sz="2800" dirty="0">
              <a:latin typeface="Comic Sans MS" pitchFamily="66" charset="0"/>
            </a:endParaRPr>
          </a:p>
        </p:txBody>
      </p:sp>
      <p:graphicFrame>
        <p:nvGraphicFramePr>
          <p:cNvPr id="2050" name="Object 5"/>
          <p:cNvGraphicFramePr>
            <a:graphicFrameLocks noChangeAspect="1"/>
          </p:cNvGraphicFramePr>
          <p:nvPr/>
        </p:nvGraphicFramePr>
        <p:xfrm>
          <a:off x="7697788" y="152400"/>
          <a:ext cx="1217612" cy="12954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Clip" r:id="rId3" imgW="1800360" imgH="1914480" progId="MS_ClipArt_Gallery.2">
                  <p:embed/>
                </p:oleObj>
              </mc:Choice>
              <mc:Fallback>
                <p:oleObj name="Clip" r:id="rId3" imgW="1800360" imgH="1914480" progId="MS_ClipArt_Gallery.2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697788" y="152400"/>
                        <a:ext cx="1217612" cy="12954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8423774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38" name="WordArt 2"/>
          <p:cNvSpPr>
            <a:spLocks noChangeArrowheads="1" noChangeShapeType="1" noTextEdit="1"/>
          </p:cNvSpPr>
          <p:nvPr/>
        </p:nvSpPr>
        <p:spPr bwMode="auto">
          <a:xfrm>
            <a:off x="1905000" y="304800"/>
            <a:ext cx="5105400" cy="6477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i="1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latin typeface="Arial Black"/>
              </a:rPr>
              <a:t>"The Road Not Taken"</a:t>
            </a:r>
          </a:p>
        </p:txBody>
      </p:sp>
      <p:sp>
        <p:nvSpPr>
          <p:cNvPr id="116739" name="Text Box 3"/>
          <p:cNvSpPr txBox="1">
            <a:spLocks noChangeArrowheads="1"/>
          </p:cNvSpPr>
          <p:nvPr/>
        </p:nvSpPr>
        <p:spPr bwMode="auto">
          <a:xfrm>
            <a:off x="4191000" y="1066800"/>
            <a:ext cx="3124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  <a:defRPr/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entury Gothic" pitchFamily="34" charset="0"/>
              </a:rPr>
              <a:t>By:  Robert Frost</a:t>
            </a:r>
          </a:p>
        </p:txBody>
      </p:sp>
      <p:sp>
        <p:nvSpPr>
          <p:cNvPr id="53252" name="Line 4"/>
          <p:cNvSpPr>
            <a:spLocks noChangeShapeType="1"/>
          </p:cNvSpPr>
          <p:nvPr/>
        </p:nvSpPr>
        <p:spPr bwMode="auto">
          <a:xfrm>
            <a:off x="0" y="42672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53" name="Line 5"/>
          <p:cNvSpPr>
            <a:spLocks noChangeShapeType="1"/>
          </p:cNvSpPr>
          <p:nvPr/>
        </p:nvSpPr>
        <p:spPr bwMode="auto">
          <a:xfrm>
            <a:off x="4343400" y="2057400"/>
            <a:ext cx="0" cy="4800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6742" name="Text Box 6"/>
          <p:cNvSpPr txBox="1">
            <a:spLocks noChangeArrowheads="1"/>
          </p:cNvSpPr>
          <p:nvPr/>
        </p:nvSpPr>
        <p:spPr bwMode="auto">
          <a:xfrm>
            <a:off x="457200" y="1447800"/>
            <a:ext cx="2667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  <a:defRPr/>
            </a:pPr>
            <a:r>
              <a:rPr lang="en-US" sz="3200" b="1">
                <a:effectLst>
                  <a:outerShdw blurRad="38100" dist="38100" dir="2700000" algn="tl">
                    <a:srgbClr val="C0C0C0"/>
                  </a:outerShdw>
                </a:effectLst>
                <a:latin typeface="Curlz MT" pitchFamily="82" charset="0"/>
              </a:rPr>
              <a:t>First Reading</a:t>
            </a:r>
          </a:p>
        </p:txBody>
      </p:sp>
      <p:sp>
        <p:nvSpPr>
          <p:cNvPr id="116743" name="Text Box 7"/>
          <p:cNvSpPr txBox="1">
            <a:spLocks noChangeArrowheads="1"/>
          </p:cNvSpPr>
          <p:nvPr/>
        </p:nvSpPr>
        <p:spPr bwMode="auto">
          <a:xfrm>
            <a:off x="5334000" y="1676400"/>
            <a:ext cx="2667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  <a:defRPr/>
            </a:pPr>
            <a:r>
              <a:rPr lang="en-US" sz="3200" b="1">
                <a:effectLst>
                  <a:outerShdw blurRad="38100" dist="38100" dir="2700000" algn="tl">
                    <a:srgbClr val="C0C0C0"/>
                  </a:outerShdw>
                </a:effectLst>
                <a:latin typeface="Curlz MT" pitchFamily="82" charset="0"/>
              </a:rPr>
              <a:t>Second Reading</a:t>
            </a:r>
          </a:p>
        </p:txBody>
      </p:sp>
      <p:sp>
        <p:nvSpPr>
          <p:cNvPr id="116744" name="Text Box 8"/>
          <p:cNvSpPr txBox="1">
            <a:spLocks noChangeArrowheads="1"/>
          </p:cNvSpPr>
          <p:nvPr/>
        </p:nvSpPr>
        <p:spPr bwMode="auto">
          <a:xfrm>
            <a:off x="609600" y="4343400"/>
            <a:ext cx="2667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  <a:defRPr/>
            </a:pPr>
            <a:r>
              <a:rPr lang="en-US" sz="3200" b="1">
                <a:effectLst>
                  <a:outerShdw blurRad="38100" dist="38100" dir="2700000" algn="tl">
                    <a:srgbClr val="C0C0C0"/>
                  </a:outerShdw>
                </a:effectLst>
                <a:latin typeface="Curlz MT" pitchFamily="82" charset="0"/>
              </a:rPr>
              <a:t>Third  Reading</a:t>
            </a:r>
          </a:p>
        </p:txBody>
      </p:sp>
      <p:sp>
        <p:nvSpPr>
          <p:cNvPr id="116745" name="Text Box 9"/>
          <p:cNvSpPr txBox="1">
            <a:spLocks noChangeArrowheads="1"/>
          </p:cNvSpPr>
          <p:nvPr/>
        </p:nvSpPr>
        <p:spPr bwMode="auto">
          <a:xfrm>
            <a:off x="5410200" y="4419600"/>
            <a:ext cx="2667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  <a:defRPr/>
            </a:pPr>
            <a:r>
              <a:rPr lang="en-US" sz="3200" b="1">
                <a:effectLst>
                  <a:outerShdw blurRad="38100" dist="38100" dir="2700000" algn="tl">
                    <a:srgbClr val="C0C0C0"/>
                  </a:outerShdw>
                </a:effectLst>
                <a:latin typeface="Curlz MT" pitchFamily="82" charset="0"/>
              </a:rPr>
              <a:t>Fourth Reading</a:t>
            </a:r>
          </a:p>
        </p:txBody>
      </p:sp>
      <p:sp>
        <p:nvSpPr>
          <p:cNvPr id="116746" name="WordArt 10"/>
          <p:cNvSpPr>
            <a:spLocks noChangeArrowheads="1" noChangeShapeType="1" noTextEdit="1"/>
          </p:cNvSpPr>
          <p:nvPr/>
        </p:nvSpPr>
        <p:spPr bwMode="auto">
          <a:xfrm rot="5400000">
            <a:off x="2400300" y="2705100"/>
            <a:ext cx="2590800" cy="381000"/>
          </a:xfrm>
          <a:prstGeom prst="rect">
            <a:avLst/>
          </a:prstGeom>
        </p:spPr>
        <p:txBody>
          <a:bodyPr vert="wordArtVert"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 fontAlgn="auto"/>
            <a:r>
              <a:rPr lang="en-US" sz="3600" b="1" kern="1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9C9C9C"/>
                </a:solidFill>
                <a:effectLst>
                  <a:outerShdw dist="20320" dir="1799969" algn="tl" rotWithShape="0">
                    <a:srgbClr val="000000">
                      <a:alpha val="39998"/>
                    </a:srgbClr>
                  </a:outerShdw>
                </a:effectLst>
                <a:latin typeface="Sybil Green"/>
              </a:rPr>
              <a:t>Feelings</a:t>
            </a:r>
          </a:p>
        </p:txBody>
      </p:sp>
      <p:sp>
        <p:nvSpPr>
          <p:cNvPr id="47115" name="WordArt 11"/>
          <p:cNvSpPr>
            <a:spLocks noChangeArrowheads="1" noChangeShapeType="1" noTextEdit="1"/>
          </p:cNvSpPr>
          <p:nvPr/>
        </p:nvSpPr>
        <p:spPr bwMode="auto">
          <a:xfrm rot="5400000">
            <a:off x="-485775" y="2771775"/>
            <a:ext cx="1962150" cy="381000"/>
          </a:xfrm>
          <a:prstGeom prst="rect">
            <a:avLst/>
          </a:prstGeom>
        </p:spPr>
        <p:txBody>
          <a:bodyPr vert="wordArtVert"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 fontAlgn="auto">
              <a:defRPr/>
            </a:pPr>
            <a:r>
              <a:rPr lang="en-US" sz="3600" b="1" kern="10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  <a:latin typeface="Sybil Green" pitchFamily="2" charset="0"/>
              </a:rPr>
              <a:t>Mood</a:t>
            </a:r>
          </a:p>
        </p:txBody>
      </p:sp>
      <p:sp>
        <p:nvSpPr>
          <p:cNvPr id="116748" name="WordArt 12"/>
          <p:cNvSpPr>
            <a:spLocks noChangeArrowheads="1" noChangeShapeType="1" noTextEdit="1"/>
          </p:cNvSpPr>
          <p:nvPr/>
        </p:nvSpPr>
        <p:spPr bwMode="auto">
          <a:xfrm rot="5400000">
            <a:off x="7546181" y="2740819"/>
            <a:ext cx="2281238" cy="457200"/>
          </a:xfrm>
          <a:prstGeom prst="rect">
            <a:avLst/>
          </a:prstGeom>
        </p:spPr>
        <p:txBody>
          <a:bodyPr vert="wordArtVert"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 fontAlgn="auto"/>
            <a:r>
              <a:rPr lang="en-US" sz="3600" kern="10"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>
                  <a:outerShdw dist="35921" dir="2700000" algn="ctr" rotWithShape="0">
                    <a:srgbClr val="B2B2B2">
                      <a:alpha val="79999"/>
                    </a:srgbClr>
                  </a:outerShdw>
                </a:effectLst>
                <a:latin typeface="Hurry Up"/>
              </a:rPr>
              <a:t>Images</a:t>
            </a:r>
          </a:p>
        </p:txBody>
      </p:sp>
      <p:sp>
        <p:nvSpPr>
          <p:cNvPr id="116749" name="WordArt 13"/>
          <p:cNvSpPr>
            <a:spLocks noChangeArrowheads="1" noChangeShapeType="1" noTextEdit="1"/>
          </p:cNvSpPr>
          <p:nvPr/>
        </p:nvSpPr>
        <p:spPr bwMode="auto">
          <a:xfrm>
            <a:off x="533400" y="6248400"/>
            <a:ext cx="3124200" cy="3810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>
                <a:ln w="9525">
                  <a:solidFill>
                    <a:schemeClr val="tx1"/>
                  </a:solidFill>
                  <a:round/>
                  <a:headEnd/>
                  <a:tailEnd/>
                </a:ln>
                <a:latin typeface="Showcard Gothic"/>
              </a:rPr>
              <a:t>Language</a:t>
            </a:r>
          </a:p>
        </p:txBody>
      </p:sp>
      <p:sp>
        <p:nvSpPr>
          <p:cNvPr id="53262" name="WordArt 14"/>
          <p:cNvSpPr>
            <a:spLocks noChangeArrowheads="1" noChangeShapeType="1" noTextEdit="1"/>
          </p:cNvSpPr>
          <p:nvPr/>
        </p:nvSpPr>
        <p:spPr bwMode="auto">
          <a:xfrm>
            <a:off x="4953000" y="6283325"/>
            <a:ext cx="3562350" cy="574675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latin typeface="Snap ITC"/>
              </a:rPr>
              <a:t>Interpretation</a:t>
            </a:r>
          </a:p>
        </p:txBody>
      </p:sp>
    </p:spTree>
    <p:extLst>
      <p:ext uri="{BB962C8B-B14F-4D97-AF65-F5344CB8AC3E}">
        <p14:creationId xmlns:p14="http://schemas.microsoft.com/office/powerpoint/2010/main" val="38518780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167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" dur="500"/>
                                        <p:tgtEl>
                                          <p:spTgt spid="1167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167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167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167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167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167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167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 nodeType="clickPar">
                      <p:stCondLst>
                        <p:cond delay="indefinite"/>
                      </p:stCondLst>
                      <p:childTnLst>
                        <p:par>
                          <p:cTn id="3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167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167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167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167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 nodeType="clickPar">
                      <p:stCondLst>
                        <p:cond delay="indefinite"/>
                      </p:stCondLst>
                      <p:childTnLst>
                        <p:par>
                          <p:cTn id="4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167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167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 nodeType="clickPar">
                      <p:stCondLst>
                        <p:cond delay="indefinite"/>
                      </p:stCondLst>
                      <p:childTnLst>
                        <p:par>
                          <p:cTn id="4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167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167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6738" grpId="0" animBg="1"/>
      <p:bldP spid="116739" grpId="0"/>
      <p:bldP spid="116742" grpId="0"/>
      <p:bldP spid="116743" grpId="0"/>
      <p:bldP spid="116744" grpId="0"/>
      <p:bldP spid="116745" grpId="0"/>
      <p:bldP spid="116746" grpId="0" animBg="1"/>
      <p:bldP spid="116748" grpId="0" animBg="1"/>
      <p:bldP spid="116749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82</Words>
  <Application>Microsoft Office PowerPoint</Application>
  <PresentationFormat>On-screen Show (4:3)</PresentationFormat>
  <Paragraphs>19</Paragraphs>
  <Slides>2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Theme</vt:lpstr>
      <vt:lpstr>Microsoft Clip Gallery</vt:lpstr>
      <vt:lpstr>PowerPoint Presentation</vt:lpstr>
      <vt:lpstr>PowerPoint Presentation</vt:lpstr>
    </vt:vector>
  </TitlesOfParts>
  <Company>WDMCSD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Kleve, Lori</dc:creator>
  <cp:lastModifiedBy>Kleve, Lori</cp:lastModifiedBy>
  <cp:revision>1</cp:revision>
  <dcterms:created xsi:type="dcterms:W3CDTF">2012-04-02T18:58:12Z</dcterms:created>
  <dcterms:modified xsi:type="dcterms:W3CDTF">2012-04-02T18:59:54Z</dcterms:modified>
</cp:coreProperties>
</file>

<file path=docProps/thumbnail.jpeg>
</file>