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4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5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3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0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290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4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7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7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73F4-AF56-4173-AB0C-DDFFAC201AA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69CB4-BF7C-4B1A-9A5A-462561922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1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2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6858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oudy Stout"/>
              </a:rPr>
              <a:t>Read with a Purpose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1219200"/>
            <a:ext cx="883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3200" b="1">
                <a:latin typeface="Century Gothic" pitchFamily="34" charset="0"/>
              </a:rPr>
              <a:t>The best strategy for reading poems is 	called. .</a:t>
            </a:r>
            <a:r>
              <a:rPr lang="en-US" sz="2400">
                <a:latin typeface="Century Gothic" pitchFamily="34" charset="0"/>
              </a:rPr>
              <a:t> .</a:t>
            </a:r>
            <a:r>
              <a:rPr lang="en-US" sz="2400">
                <a:latin typeface="Kristen ITC" pitchFamily="66" charset="0"/>
              </a:rPr>
              <a:t> </a:t>
            </a:r>
            <a:r>
              <a:rPr lang="en-US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CLOSE READING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2362200"/>
            <a:ext cx="91440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dirty="0">
                <a:latin typeface="Kristen ITC" pitchFamily="66" charset="0"/>
              </a:rPr>
              <a:t>A </a:t>
            </a:r>
            <a:r>
              <a:rPr lang="en-US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CLOSE READING</a:t>
            </a:r>
            <a:r>
              <a:rPr lang="en-US" sz="2400" dirty="0">
                <a:latin typeface="Kristen ITC" pitchFamily="66" charset="0"/>
              </a:rPr>
              <a:t> </a:t>
            </a:r>
            <a:r>
              <a:rPr lang="en-US" sz="2400" b="1" dirty="0">
                <a:latin typeface="Century Gothic" pitchFamily="34" charset="0"/>
              </a:rPr>
              <a:t>means going</a:t>
            </a:r>
            <a:r>
              <a:rPr lang="en-US" sz="2400" dirty="0">
                <a:latin typeface="Kristen ITC" pitchFamily="66" charset="0"/>
              </a:rPr>
              <a:t> </a:t>
            </a:r>
            <a:r>
              <a:rPr lang="en-US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Kristen ITC" pitchFamily="66" charset="0"/>
              </a:rPr>
              <a:t>word by </a:t>
            </a:r>
            <a:r>
              <a:rPr lang="en-US" sz="24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Kristen ITC" pitchFamily="66" charset="0"/>
              </a:rPr>
              <a:t>word</a:t>
            </a:r>
            <a:r>
              <a:rPr lang="en-US" sz="2400" dirty="0">
                <a:latin typeface="Kristen ITC" pitchFamily="66" charset="0"/>
              </a:rPr>
              <a:t> </a:t>
            </a:r>
            <a:r>
              <a:rPr lang="en-US" sz="2400" b="1" dirty="0">
                <a:latin typeface="Century Gothic" pitchFamily="34" charset="0"/>
              </a:rPr>
              <a:t>and</a:t>
            </a:r>
            <a:r>
              <a:rPr lang="en-US" sz="2400" dirty="0">
                <a:latin typeface="Century Gothic" pitchFamily="34" charset="0"/>
              </a:rPr>
              <a:t> </a:t>
            </a:r>
            <a:r>
              <a:rPr lang="en-US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Kristen ITC" pitchFamily="66" charset="0"/>
              </a:rPr>
              <a:t>line by line</a:t>
            </a:r>
            <a:r>
              <a:rPr lang="en-US" sz="2400" dirty="0">
                <a:latin typeface="Kristen ITC" pitchFamily="66" charset="0"/>
              </a:rPr>
              <a:t>  </a:t>
            </a:r>
            <a:r>
              <a:rPr lang="en-US" sz="2400" b="1" dirty="0">
                <a:latin typeface="Century Gothic" pitchFamily="34" charset="0"/>
              </a:rPr>
              <a:t>through a poem.  It works very well with short poems</a:t>
            </a:r>
            <a:r>
              <a:rPr lang="en-US" sz="2400" dirty="0">
                <a:latin typeface="Century Gothic" pitchFamily="34" charset="0"/>
              </a:rPr>
              <a:t>  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1" dirty="0">
                <a:latin typeface="Century Gothic" pitchFamily="34" charset="0"/>
              </a:rPr>
              <a:t>Reread a poem </a:t>
            </a: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Goudy Stout" pitchFamily="18" charset="0"/>
              </a:rPr>
              <a:t>four</a:t>
            </a:r>
            <a:r>
              <a:rPr lang="en-US" sz="2400" b="1" dirty="0">
                <a:latin typeface="Century Gothic" pitchFamily="34" charset="0"/>
              </a:rPr>
              <a:t> times to</a:t>
            </a:r>
            <a:r>
              <a:rPr lang="en-US" sz="2400" dirty="0">
                <a:latin typeface="Century Gothic" pitchFamily="34" charset="0"/>
              </a:rPr>
              <a:t>:</a:t>
            </a:r>
          </a:p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r>
              <a:rPr lang="en-US" sz="3200" i="1" dirty="0">
                <a:solidFill>
                  <a:srgbClr val="CC0000"/>
                </a:solidFill>
                <a:latin typeface="Comic Sans MS" pitchFamily="66" charset="0"/>
              </a:rPr>
              <a:t>  </a:t>
            </a:r>
            <a:r>
              <a:rPr lang="en-US" sz="2800" i="1" dirty="0" smtClean="0">
                <a:solidFill>
                  <a:srgbClr val="CC0000"/>
                </a:solidFill>
                <a:latin typeface="Comic Sans MS" pitchFamily="66" charset="0"/>
              </a:rPr>
              <a:t>Identify a mood or feeling</a:t>
            </a:r>
            <a:endParaRPr lang="en-US" sz="2800" i="1" dirty="0">
              <a:solidFill>
                <a:srgbClr val="CC0000"/>
              </a:solidFill>
              <a:latin typeface="Comic Sans MS" pitchFamily="66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r>
              <a:rPr lang="en-US" sz="2800" i="1" dirty="0">
                <a:solidFill>
                  <a:srgbClr val="CC0000"/>
                </a:solidFill>
                <a:latin typeface="Comic Sans MS" pitchFamily="66" charset="0"/>
              </a:rPr>
              <a:t>  </a:t>
            </a:r>
            <a:r>
              <a:rPr lang="en-US" sz="2800" i="1" dirty="0" smtClean="0">
                <a:solidFill>
                  <a:srgbClr val="CC0000"/>
                </a:solidFill>
                <a:latin typeface="Comic Sans MS" pitchFamily="66" charset="0"/>
              </a:rPr>
              <a:t>Visualize images</a:t>
            </a:r>
            <a:endParaRPr lang="en-US" sz="2800" i="1" dirty="0">
              <a:solidFill>
                <a:srgbClr val="CC0000"/>
              </a:solidFill>
              <a:latin typeface="Comic Sans MS" pitchFamily="66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r>
              <a:rPr lang="en-US" sz="2800" i="1" dirty="0">
                <a:solidFill>
                  <a:srgbClr val="CC0000"/>
                </a:solidFill>
                <a:latin typeface="Comic Sans MS" pitchFamily="66" charset="0"/>
              </a:rPr>
              <a:t>  </a:t>
            </a:r>
            <a:r>
              <a:rPr lang="en-US" sz="2800" i="1" dirty="0" smtClean="0">
                <a:solidFill>
                  <a:srgbClr val="CC0000"/>
                </a:solidFill>
                <a:latin typeface="Comic Sans MS" pitchFamily="66" charset="0"/>
              </a:rPr>
              <a:t>Identify rich vocabulary/language</a:t>
            </a:r>
            <a:endParaRPr lang="en-US" sz="2800" i="1" dirty="0">
              <a:solidFill>
                <a:srgbClr val="CC0000"/>
              </a:solidFill>
              <a:latin typeface="Arial Narrow" pitchFamily="34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r>
              <a:rPr lang="en-US" sz="2800" i="1" dirty="0">
                <a:solidFill>
                  <a:srgbClr val="CC0000"/>
                </a:solidFill>
                <a:latin typeface="Comic Sans MS" pitchFamily="66" charset="0"/>
              </a:rPr>
              <a:t>  </a:t>
            </a:r>
            <a:r>
              <a:rPr lang="en-US" sz="2800" i="1" dirty="0" smtClean="0">
                <a:solidFill>
                  <a:srgbClr val="CC0000"/>
                </a:solidFill>
                <a:latin typeface="Comic Sans MS" pitchFamily="66" charset="0"/>
              </a:rPr>
              <a:t>Interpretation/Author’s Point of View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7697788" y="152400"/>
          <a:ext cx="12176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lip" r:id="rId3" imgW="1800360" imgH="1914480" progId="MS_ClipArt_Gallery.2">
                  <p:embed/>
                </p:oleObj>
              </mc:Choice>
              <mc:Fallback>
                <p:oleObj name="Clip" r:id="rId3" imgW="1800360" imgH="19144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7788" y="152400"/>
                        <a:ext cx="1217612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237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WordArt 2"/>
          <p:cNvSpPr>
            <a:spLocks noChangeArrowheads="1" noChangeShapeType="1" noTextEdit="1"/>
          </p:cNvSpPr>
          <p:nvPr/>
        </p:nvSpPr>
        <p:spPr bwMode="auto">
          <a:xfrm>
            <a:off x="1905000" y="304800"/>
            <a:ext cx="5105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"The Road Not Taken"</a:t>
            </a: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4191000" y="10668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By:  Robert Frost</a:t>
            </a:r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0" y="4267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4343400" y="2057400"/>
            <a:ext cx="0" cy="480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urlz MT" pitchFamily="82" charset="0"/>
              </a:rPr>
              <a:t>First Reading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5334000" y="16764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urlz MT" pitchFamily="82" charset="0"/>
              </a:rPr>
              <a:t>Second Reading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609600" y="43434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urlz MT" pitchFamily="82" charset="0"/>
              </a:rPr>
              <a:t>Third  Reading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5410200" y="44196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urlz MT" pitchFamily="82" charset="0"/>
              </a:rPr>
              <a:t>Fourth Reading</a:t>
            </a:r>
          </a:p>
        </p:txBody>
      </p:sp>
      <p:sp>
        <p:nvSpPr>
          <p:cNvPr id="116746" name="WordArt 10"/>
          <p:cNvSpPr>
            <a:spLocks noChangeArrowheads="1" noChangeShapeType="1" noTextEdit="1"/>
          </p:cNvSpPr>
          <p:nvPr/>
        </p:nvSpPr>
        <p:spPr bwMode="auto">
          <a:xfrm rot="5400000">
            <a:off x="2400300" y="2705100"/>
            <a:ext cx="2590800" cy="381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C9C9C"/>
                </a:solidFill>
                <a:effectLst>
                  <a:outerShdw dist="20320" dir="1799969" algn="tl" rotWithShape="0">
                    <a:srgbClr val="000000">
                      <a:alpha val="39998"/>
                    </a:srgbClr>
                  </a:outerShdw>
                </a:effectLst>
                <a:latin typeface="Sybil Green"/>
              </a:rPr>
              <a:t>Feelings</a:t>
            </a:r>
          </a:p>
        </p:txBody>
      </p:sp>
      <p:sp>
        <p:nvSpPr>
          <p:cNvPr id="47115" name="WordArt 11"/>
          <p:cNvSpPr>
            <a:spLocks noChangeArrowheads="1" noChangeShapeType="1" noTextEdit="1"/>
          </p:cNvSpPr>
          <p:nvPr/>
        </p:nvSpPr>
        <p:spPr bwMode="auto">
          <a:xfrm rot="5400000">
            <a:off x="-485775" y="2771775"/>
            <a:ext cx="1962150" cy="381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defRPr/>
            </a:pPr>
            <a:r>
              <a:rPr lang="en-US" sz="36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ybil Green" pitchFamily="2" charset="0"/>
              </a:rPr>
              <a:t>Mood</a:t>
            </a:r>
          </a:p>
        </p:txBody>
      </p:sp>
      <p:sp>
        <p:nvSpPr>
          <p:cNvPr id="116748" name="WordArt 12"/>
          <p:cNvSpPr>
            <a:spLocks noChangeArrowheads="1" noChangeShapeType="1" noTextEdit="1"/>
          </p:cNvSpPr>
          <p:nvPr/>
        </p:nvSpPr>
        <p:spPr bwMode="auto">
          <a:xfrm rot="5400000">
            <a:off x="7546181" y="2740819"/>
            <a:ext cx="2281238" cy="4572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Hurry Up"/>
              </a:rPr>
              <a:t>Images</a:t>
            </a:r>
          </a:p>
        </p:txBody>
      </p:sp>
      <p:sp>
        <p:nvSpPr>
          <p:cNvPr id="116749" name="WordArt 13"/>
          <p:cNvSpPr>
            <a:spLocks noChangeArrowheads="1" noChangeShapeType="1" noTextEdit="1"/>
          </p:cNvSpPr>
          <p:nvPr/>
        </p:nvSpPr>
        <p:spPr bwMode="auto">
          <a:xfrm>
            <a:off x="533400" y="6248400"/>
            <a:ext cx="3124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Showcard Gothic"/>
              </a:rPr>
              <a:t>Language</a:t>
            </a:r>
          </a:p>
        </p:txBody>
      </p:sp>
      <p:sp>
        <p:nvSpPr>
          <p:cNvPr id="53262" name="WordArt 14"/>
          <p:cNvSpPr>
            <a:spLocks noChangeArrowheads="1" noChangeShapeType="1" noTextEdit="1"/>
          </p:cNvSpPr>
          <p:nvPr/>
        </p:nvSpPr>
        <p:spPr bwMode="auto">
          <a:xfrm>
            <a:off x="4953000" y="6283325"/>
            <a:ext cx="35623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Snap ITC"/>
              </a:rPr>
              <a:t>Interpretation</a:t>
            </a:r>
          </a:p>
        </p:txBody>
      </p:sp>
    </p:spTree>
    <p:extLst>
      <p:ext uri="{BB962C8B-B14F-4D97-AF65-F5344CB8AC3E}">
        <p14:creationId xmlns:p14="http://schemas.microsoft.com/office/powerpoint/2010/main" val="385187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nimBg="1"/>
      <p:bldP spid="116739" grpId="0"/>
      <p:bldP spid="116742" grpId="0"/>
      <p:bldP spid="116743" grpId="0"/>
      <p:bldP spid="116744" grpId="0"/>
      <p:bldP spid="116745" grpId="0"/>
      <p:bldP spid="116746" grpId="0" animBg="1"/>
      <p:bldP spid="116748" grpId="0" animBg="1"/>
      <p:bldP spid="11674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82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Clip Gallery</vt:lpstr>
      <vt:lpstr>PowerPoint Presentation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1</cp:revision>
  <dcterms:created xsi:type="dcterms:W3CDTF">2012-04-02T18:58:12Z</dcterms:created>
  <dcterms:modified xsi:type="dcterms:W3CDTF">2012-04-02T18:59:54Z</dcterms:modified>
</cp:coreProperties>
</file>