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26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80284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10716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3552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0648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48972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0516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55131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15937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19216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60938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5611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0D465-8928-4271-9C02-4AD7D6D981F8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0D7918-81BA-451E-9579-038E1E57F1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38098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Line 2"/>
          <p:cNvSpPr>
            <a:spLocks noChangeShapeType="1"/>
          </p:cNvSpPr>
          <p:nvPr/>
        </p:nvSpPr>
        <p:spPr bwMode="auto">
          <a:xfrm>
            <a:off x="0" y="24384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843" name="Line 3"/>
          <p:cNvSpPr>
            <a:spLocks noChangeShapeType="1"/>
          </p:cNvSpPr>
          <p:nvPr/>
        </p:nvSpPr>
        <p:spPr bwMode="auto">
          <a:xfrm flipH="1">
            <a:off x="4343400" y="2438400"/>
            <a:ext cx="76200" cy="441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5844" name="Text Box 4"/>
          <p:cNvSpPr txBox="1">
            <a:spLocks noChangeArrowheads="1"/>
          </p:cNvSpPr>
          <p:nvPr/>
        </p:nvSpPr>
        <p:spPr bwMode="auto">
          <a:xfrm>
            <a:off x="609600" y="1905000"/>
            <a:ext cx="19812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sz="2800" b="1">
                <a:solidFill>
                  <a:srgbClr val="FF0000"/>
                </a:solidFill>
                <a:latin typeface="Arial Narrow" pitchFamily="34" charset="0"/>
              </a:rPr>
              <a:t>What I Read</a:t>
            </a:r>
          </a:p>
        </p:txBody>
      </p:sp>
      <p:sp>
        <p:nvSpPr>
          <p:cNvPr id="35845" name="Text Box 6"/>
          <p:cNvSpPr txBox="1">
            <a:spLocks noChangeArrowheads="1"/>
          </p:cNvSpPr>
          <p:nvPr/>
        </p:nvSpPr>
        <p:spPr bwMode="auto">
          <a:xfrm>
            <a:off x="0" y="914400"/>
            <a:ext cx="10287000" cy="1004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sz="2400">
                <a:latin typeface="Gill Sans Ultra Bold" pitchFamily="34" charset="0"/>
              </a:rPr>
              <a:t>Book Title:  _________________________________________</a:t>
            </a:r>
          </a:p>
          <a:p>
            <a:pPr>
              <a:spcBef>
                <a:spcPct val="50000"/>
              </a:spcBef>
            </a:pPr>
            <a:endParaRPr lang="en-US" sz="2400">
              <a:latin typeface="Gill Sans Ultra Bold" pitchFamily="34" charset="0"/>
            </a:endParaRPr>
          </a:p>
        </p:txBody>
      </p:sp>
      <p:sp>
        <p:nvSpPr>
          <p:cNvPr id="31751" name="Text Box 7"/>
          <p:cNvSpPr txBox="1">
            <a:spLocks noChangeArrowheads="1"/>
          </p:cNvSpPr>
          <p:nvPr/>
        </p:nvSpPr>
        <p:spPr bwMode="auto">
          <a:xfrm>
            <a:off x="0" y="0"/>
            <a:ext cx="28956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  <a:defRPr/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Lucida Handwriting" pitchFamily="66" charset="0"/>
              </a:rPr>
              <a:t>Name  ______________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sp>
        <p:nvSpPr>
          <p:cNvPr id="35847" name="Text Box 8"/>
          <p:cNvSpPr txBox="1">
            <a:spLocks noChangeArrowheads="1"/>
          </p:cNvSpPr>
          <p:nvPr/>
        </p:nvSpPr>
        <p:spPr bwMode="auto">
          <a:xfrm>
            <a:off x="1828800" y="304800"/>
            <a:ext cx="5410200" cy="579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sz="3200" b="1">
                <a:latin typeface="Century Gothic" pitchFamily="34" charset="0"/>
              </a:rPr>
              <a:t>Inference Chart</a:t>
            </a:r>
          </a:p>
        </p:txBody>
      </p:sp>
      <p:sp>
        <p:nvSpPr>
          <p:cNvPr id="35848" name="Text Box 11"/>
          <p:cNvSpPr txBox="1">
            <a:spLocks noChangeArrowheads="1"/>
          </p:cNvSpPr>
          <p:nvPr/>
        </p:nvSpPr>
        <p:spPr bwMode="auto">
          <a:xfrm>
            <a:off x="4800600" y="1905000"/>
            <a:ext cx="3200400" cy="579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sz="3200" b="1">
                <a:solidFill>
                  <a:srgbClr val="FF0000"/>
                </a:solidFill>
                <a:latin typeface="Curlz MT" pitchFamily="82" charset="0"/>
              </a:rPr>
              <a:t>What I Inferred</a:t>
            </a:r>
            <a:endParaRPr lang="en-US" sz="3200">
              <a:latin typeface="Curlz MT" pitchFamily="8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323509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Line 2"/>
          <p:cNvSpPr>
            <a:spLocks noChangeShapeType="1"/>
          </p:cNvSpPr>
          <p:nvPr/>
        </p:nvSpPr>
        <p:spPr bwMode="auto">
          <a:xfrm>
            <a:off x="0" y="24384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563" name="Line 3"/>
          <p:cNvSpPr>
            <a:spLocks noChangeShapeType="1"/>
          </p:cNvSpPr>
          <p:nvPr/>
        </p:nvSpPr>
        <p:spPr bwMode="auto">
          <a:xfrm>
            <a:off x="3505200" y="2438400"/>
            <a:ext cx="0" cy="441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324" name="Text Box 4"/>
          <p:cNvSpPr txBox="1">
            <a:spLocks noChangeArrowheads="1"/>
          </p:cNvSpPr>
          <p:nvPr/>
        </p:nvSpPr>
        <p:spPr bwMode="auto">
          <a:xfrm>
            <a:off x="0" y="1295400"/>
            <a:ext cx="3048000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  <a:defRPr/>
            </a:pPr>
            <a:r>
              <a:rPr lang="en-US" sz="2400" b="1" dirty="0">
                <a:ln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Ultra Bold" pitchFamily="34" charset="0"/>
              </a:rPr>
              <a:t>Figurative Language example</a:t>
            </a:r>
          </a:p>
        </p:txBody>
      </p:sp>
      <p:sp>
        <p:nvSpPr>
          <p:cNvPr id="66565" name="Text Box 5"/>
          <p:cNvSpPr txBox="1">
            <a:spLocks noChangeArrowheads="1"/>
          </p:cNvSpPr>
          <p:nvPr/>
        </p:nvSpPr>
        <p:spPr bwMode="auto">
          <a:xfrm>
            <a:off x="1447800" y="304800"/>
            <a:ext cx="5943600" cy="701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sz="4000" b="1" u="sng">
                <a:latin typeface="Sybil Green" pitchFamily="2" charset="0"/>
              </a:rPr>
              <a:t>Inference</a:t>
            </a:r>
            <a:r>
              <a:rPr lang="en-US" sz="4000" b="1" u="sng">
                <a:latin typeface="Gill Sans Ultra Bold" pitchFamily="34" charset="0"/>
              </a:rPr>
              <a:t> Chart</a:t>
            </a:r>
          </a:p>
        </p:txBody>
      </p:sp>
      <p:sp>
        <p:nvSpPr>
          <p:cNvPr id="369670" name="Text Box 6"/>
          <p:cNvSpPr txBox="1">
            <a:spLocks noChangeArrowheads="1"/>
          </p:cNvSpPr>
          <p:nvPr/>
        </p:nvSpPr>
        <p:spPr bwMode="auto">
          <a:xfrm>
            <a:off x="4648200" y="1905000"/>
            <a:ext cx="4800600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  <a:defRPr/>
            </a:pP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urlz MT" pitchFamily="82" charset="0"/>
              </a:rPr>
              <a:t>Inferred   Meaning</a:t>
            </a:r>
            <a:endParaRPr lang="en-US" sz="2800" b="1" dirty="0">
              <a:effectLst>
                <a:outerShdw blurRad="38100" dist="38100" dir="2700000" algn="tl">
                  <a:srgbClr val="C0C0C0"/>
                </a:outerShdw>
              </a:effectLst>
              <a:latin typeface="Curlz MT" pitchFamily="82" charset="0"/>
            </a:endParaRPr>
          </a:p>
        </p:txBody>
      </p:sp>
      <p:sp>
        <p:nvSpPr>
          <p:cNvPr id="66567" name="Line 3"/>
          <p:cNvSpPr>
            <a:spLocks noChangeShapeType="1"/>
          </p:cNvSpPr>
          <p:nvPr/>
        </p:nvSpPr>
        <p:spPr bwMode="auto">
          <a:xfrm flipH="1">
            <a:off x="4800600" y="2438400"/>
            <a:ext cx="0" cy="441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568" name="TextBox 7"/>
          <p:cNvSpPr txBox="1">
            <a:spLocks noChangeArrowheads="1"/>
          </p:cNvSpPr>
          <p:nvPr/>
        </p:nvSpPr>
        <p:spPr bwMode="auto">
          <a:xfrm>
            <a:off x="3581400" y="2057400"/>
            <a:ext cx="1143000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en-US">
                <a:latin typeface="Cooper Black" pitchFamily="18" charset="0"/>
              </a:rPr>
              <a:t>Type</a:t>
            </a:r>
          </a:p>
        </p:txBody>
      </p:sp>
    </p:spTree>
    <p:extLst>
      <p:ext uri="{BB962C8B-B14F-4D97-AF65-F5344CB8AC3E}">
        <p14:creationId xmlns:p14="http://schemas.microsoft.com/office/powerpoint/2010/main" val="2999660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WordArt 5"/>
          <p:cNvSpPr>
            <a:spLocks noChangeArrowheads="1" noChangeShapeType="1" noTextEdit="1"/>
          </p:cNvSpPr>
          <p:nvPr/>
        </p:nvSpPr>
        <p:spPr bwMode="auto">
          <a:xfrm>
            <a:off x="228600" y="2209800"/>
            <a:ext cx="2147888" cy="55245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Arial Black"/>
              </a:rPr>
              <a:t>simile -</a:t>
            </a:r>
          </a:p>
        </p:txBody>
      </p:sp>
      <p:sp>
        <p:nvSpPr>
          <p:cNvPr id="69635" name="WordArt 6"/>
          <p:cNvSpPr>
            <a:spLocks noChangeArrowheads="1" noChangeShapeType="1" noTextEdit="1"/>
          </p:cNvSpPr>
          <p:nvPr/>
        </p:nvSpPr>
        <p:spPr bwMode="auto">
          <a:xfrm>
            <a:off x="152400" y="4483100"/>
            <a:ext cx="2625725" cy="5334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3600" kern="10">
                <a:ln w="9525">
                  <a:solidFill>
                    <a:schemeClr val="tx1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Heavy Heap"/>
              </a:rPr>
              <a:t>metaphor -</a:t>
            </a:r>
          </a:p>
        </p:txBody>
      </p:sp>
      <p:sp>
        <p:nvSpPr>
          <p:cNvPr id="69636" name="WordArt 7"/>
          <p:cNvSpPr>
            <a:spLocks noChangeArrowheads="1" noChangeShapeType="1" noTextEdit="1"/>
          </p:cNvSpPr>
          <p:nvPr/>
        </p:nvSpPr>
        <p:spPr bwMode="auto">
          <a:xfrm>
            <a:off x="228600" y="1447800"/>
            <a:ext cx="3048000" cy="4572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3600" kern="10">
                <a:ln w="9525">
                  <a:solidFill>
                    <a:schemeClr val="tx1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rPr>
              <a:t>hyperbole -</a:t>
            </a:r>
          </a:p>
        </p:txBody>
      </p:sp>
      <p:sp>
        <p:nvSpPr>
          <p:cNvPr id="69637" name="WordArt 8"/>
          <p:cNvSpPr>
            <a:spLocks noChangeArrowheads="1" noChangeShapeType="1" noTextEdit="1"/>
          </p:cNvSpPr>
          <p:nvPr/>
        </p:nvSpPr>
        <p:spPr bwMode="auto">
          <a:xfrm>
            <a:off x="228600" y="3257550"/>
            <a:ext cx="3733800" cy="70485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3600" kern="10">
                <a:ln w="9525">
                  <a:solidFill>
                    <a:schemeClr val="tx1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Snap ITC"/>
              </a:rPr>
              <a:t>personification -</a:t>
            </a:r>
          </a:p>
        </p:txBody>
      </p:sp>
      <p:sp>
        <p:nvSpPr>
          <p:cNvPr id="69638" name="Text Box 9"/>
          <p:cNvSpPr txBox="1">
            <a:spLocks noChangeArrowheads="1"/>
          </p:cNvSpPr>
          <p:nvPr/>
        </p:nvSpPr>
        <p:spPr bwMode="auto">
          <a:xfrm>
            <a:off x="3505200" y="1371600"/>
            <a:ext cx="5638800" cy="519113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sz="2800" b="1">
                <a:latin typeface="Comic Sans MS" pitchFamily="66" charset="0"/>
              </a:rPr>
              <a:t>An exaggeration</a:t>
            </a:r>
          </a:p>
        </p:txBody>
      </p:sp>
      <p:sp>
        <p:nvSpPr>
          <p:cNvPr id="55306" name="Text Box 10"/>
          <p:cNvSpPr txBox="1">
            <a:spLocks noChangeArrowheads="1"/>
          </p:cNvSpPr>
          <p:nvPr/>
        </p:nvSpPr>
        <p:spPr bwMode="auto">
          <a:xfrm>
            <a:off x="2667000" y="2224088"/>
            <a:ext cx="6477000" cy="519112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  <a:defRPr/>
            </a:pPr>
            <a:r>
              <a:rPr lang="en-US" sz="2800" b="1" dirty="0">
                <a:latin typeface="Comic Sans MS" pitchFamily="66" charset="0"/>
              </a:rPr>
              <a:t>A comparison using </a:t>
            </a:r>
            <a:r>
              <a:rPr lang="en-US" sz="2800" i="1" dirty="0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>like</a:t>
            </a:r>
            <a:r>
              <a:rPr lang="en-US" sz="2800" b="1" dirty="0">
                <a:latin typeface="Comic Sans MS" pitchFamily="66" charset="0"/>
              </a:rPr>
              <a:t>  or </a:t>
            </a:r>
            <a:r>
              <a:rPr lang="en-US" sz="2800" i="1" dirty="0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>as</a:t>
            </a:r>
          </a:p>
        </p:txBody>
      </p:sp>
      <p:sp>
        <p:nvSpPr>
          <p:cNvPr id="69640" name="Text Box 11"/>
          <p:cNvSpPr txBox="1">
            <a:spLocks noChangeArrowheads="1"/>
          </p:cNvSpPr>
          <p:nvPr/>
        </p:nvSpPr>
        <p:spPr bwMode="auto">
          <a:xfrm>
            <a:off x="4191000" y="3048000"/>
            <a:ext cx="4953000" cy="946150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sz="2800" b="1">
                <a:latin typeface="Comic Sans MS" pitchFamily="66" charset="0"/>
              </a:rPr>
              <a:t>Something not human described as if it were</a:t>
            </a:r>
          </a:p>
        </p:txBody>
      </p:sp>
      <p:sp>
        <p:nvSpPr>
          <p:cNvPr id="69641" name="Text Box 12"/>
          <p:cNvSpPr txBox="1">
            <a:spLocks noChangeArrowheads="1"/>
          </p:cNvSpPr>
          <p:nvPr/>
        </p:nvSpPr>
        <p:spPr bwMode="auto">
          <a:xfrm>
            <a:off x="3048000" y="4343400"/>
            <a:ext cx="6096000" cy="954088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sz="2800" b="1">
                <a:latin typeface="Comic Sans MS" pitchFamily="66" charset="0"/>
              </a:rPr>
              <a:t>A direct comparison </a:t>
            </a:r>
            <a:r>
              <a:rPr lang="en-US" sz="2800" b="1" u="sng">
                <a:latin typeface="Comic Sans MS" pitchFamily="66" charset="0"/>
              </a:rPr>
              <a:t>without</a:t>
            </a:r>
            <a:r>
              <a:rPr lang="en-US" sz="2800" b="1">
                <a:latin typeface="Comic Sans MS" pitchFamily="66" charset="0"/>
              </a:rPr>
              <a:t> using like or as</a:t>
            </a:r>
          </a:p>
        </p:txBody>
      </p:sp>
      <p:sp>
        <p:nvSpPr>
          <p:cNvPr id="69642" name="WordArt 13"/>
          <p:cNvSpPr>
            <a:spLocks noChangeArrowheads="1" noChangeShapeType="1" noTextEdit="1"/>
          </p:cNvSpPr>
          <p:nvPr/>
        </p:nvSpPr>
        <p:spPr bwMode="auto">
          <a:xfrm>
            <a:off x="304800" y="228600"/>
            <a:ext cx="8534400" cy="8382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4400" kern="10">
                <a:ln w="9525">
                  <a:solidFill>
                    <a:schemeClr val="tx1"/>
                  </a:solidFill>
                  <a:round/>
                  <a:headEnd/>
                  <a:tailEnd/>
                </a:ln>
                <a:latin typeface="Showcard Gothic"/>
              </a:rPr>
              <a:t>Figurative Language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-228600" y="5562600"/>
            <a:ext cx="4278989" cy="64633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0" hangingPunct="0">
              <a:defRPr/>
            </a:pPr>
            <a:r>
              <a:rPr lang="en-US" sz="3600" b="1" dirty="0">
                <a:ln w="19050">
                  <a:solidFill>
                    <a:sysClr val="windowText" lastClr="000000"/>
                  </a:solidFill>
                  <a:prstDash val="solid"/>
                </a:ln>
                <a:solidFill>
                  <a:schemeClr val="bg1"/>
                </a:solidFill>
                <a:effectLst>
                  <a:outerShdw blurRad="50000" dist="50800" dir="7500000" algn="tl">
                    <a:srgbClr val="000000">
                      <a:shade val="5000"/>
                      <a:alpha val="35000"/>
                    </a:srgbClr>
                  </a:outerShdw>
                </a:effectLst>
                <a:latin typeface="Jokerman" pitchFamily="82" charset="0"/>
              </a:rPr>
              <a:t>Onomatopoeia ~</a:t>
            </a:r>
          </a:p>
        </p:txBody>
      </p:sp>
      <p:sp>
        <p:nvSpPr>
          <p:cNvPr id="69644" name="Text Box 12"/>
          <p:cNvSpPr txBox="1">
            <a:spLocks noChangeArrowheads="1"/>
          </p:cNvSpPr>
          <p:nvPr/>
        </p:nvSpPr>
        <p:spPr bwMode="auto">
          <a:xfrm>
            <a:off x="3886200" y="5562600"/>
            <a:ext cx="5029200" cy="523875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sz="2800" b="1">
                <a:latin typeface="Comic Sans MS" pitchFamily="66" charset="0"/>
              </a:rPr>
              <a:t>A one word sound effect</a:t>
            </a:r>
          </a:p>
        </p:txBody>
      </p:sp>
      <p:sp>
        <p:nvSpPr>
          <p:cNvPr id="13" name="Text Box 2"/>
          <p:cNvSpPr txBox="1">
            <a:spLocks noChangeArrowheads="1"/>
          </p:cNvSpPr>
          <p:nvPr/>
        </p:nvSpPr>
        <p:spPr bwMode="auto">
          <a:xfrm>
            <a:off x="0" y="6096000"/>
            <a:ext cx="46482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n-US" sz="4400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Gill Sans Ultra Bold" pitchFamily="34" charset="0"/>
              </a:rPr>
              <a:t>pun - </a:t>
            </a:r>
          </a:p>
        </p:txBody>
      </p:sp>
      <p:sp>
        <p:nvSpPr>
          <p:cNvPr id="14" name="Text Box 3"/>
          <p:cNvSpPr txBox="1">
            <a:spLocks noChangeArrowheads="1"/>
          </p:cNvSpPr>
          <p:nvPr/>
        </p:nvSpPr>
        <p:spPr bwMode="auto">
          <a:xfrm>
            <a:off x="2286000" y="6211888"/>
            <a:ext cx="6858000" cy="646112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US" b="1">
                <a:latin typeface="Comic Sans MS" pitchFamily="66" charset="0"/>
              </a:rPr>
              <a:t>humorous use of a word as to suggest  two or more meanings.</a:t>
            </a:r>
          </a:p>
        </p:txBody>
      </p:sp>
    </p:spTree>
    <p:extLst>
      <p:ext uri="{BB962C8B-B14F-4D97-AF65-F5344CB8AC3E}">
        <p14:creationId xmlns:p14="http://schemas.microsoft.com/office/powerpoint/2010/main" val="35371213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WordArt 2"/>
          <p:cNvSpPr>
            <a:spLocks noChangeArrowheads="1" noChangeShapeType="1" noTextEdit="1"/>
          </p:cNvSpPr>
          <p:nvPr/>
        </p:nvSpPr>
        <p:spPr bwMode="auto">
          <a:xfrm>
            <a:off x="1981200" y="152400"/>
            <a:ext cx="5410200" cy="9906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3600" kern="10" dirty="0">
                <a:ln w="9525">
                  <a:solidFill>
                    <a:schemeClr val="tx1"/>
                  </a:solidFill>
                  <a:round/>
                  <a:headEnd/>
                  <a:tailEnd/>
                </a:ln>
                <a:gradFill rotWithShape="1">
                  <a:gsLst>
                    <a:gs pos="0">
                      <a:srgbClr val="FFFF00"/>
                    </a:gs>
                    <a:gs pos="100000">
                      <a:srgbClr val="FF9933"/>
                    </a:gs>
                  </a:gsLst>
                  <a:path path="rect">
                    <a:fillToRect l="50000" t="50000" r="50000" b="50000"/>
                  </a:path>
                </a:gradFill>
                <a:effectLst>
                  <a:outerShdw dist="35921" dir="2700000" algn="ctr" rotWithShape="0">
                    <a:srgbClr val="C0C0C0"/>
                  </a:outerShdw>
                </a:effectLst>
                <a:latin typeface="Showcard Gothic"/>
              </a:rPr>
              <a:t>Idioms: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0" y="1371600"/>
            <a:ext cx="9144000" cy="3170238"/>
          </a:xfrm>
          <a:prstGeom prst="rect">
            <a:avLst/>
          </a:prstGeom>
          <a:solidFill>
            <a:srgbClr val="FFFF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sz="4000">
                <a:latin typeface="Comic Sans MS" pitchFamily="66" charset="0"/>
              </a:rPr>
              <a:t>Using ordinary </a:t>
            </a:r>
            <a:r>
              <a:rPr lang="en-US" sz="4000">
                <a:latin typeface="Sybil Green" pitchFamily="2" charset="0"/>
              </a:rPr>
              <a:t>expressions</a:t>
            </a:r>
            <a:r>
              <a:rPr lang="en-US" sz="4000">
                <a:latin typeface="Comic Sans MS" pitchFamily="66" charset="0"/>
              </a:rPr>
              <a:t> that has a </a:t>
            </a:r>
            <a:r>
              <a:rPr lang="en-US" sz="4000" i="1">
                <a:latin typeface="Snap ITC" pitchFamily="82" charset="0"/>
              </a:rPr>
              <a:t>hidden meaning</a:t>
            </a:r>
            <a:r>
              <a:rPr lang="en-US" sz="4000">
                <a:latin typeface="Comic Sans MS" pitchFamily="66" charset="0"/>
              </a:rPr>
              <a:t>.  The idiom is  </a:t>
            </a:r>
            <a:r>
              <a:rPr lang="en-US" sz="4000" u="sng">
                <a:latin typeface="Comic Sans MS" pitchFamily="66" charset="0"/>
              </a:rPr>
              <a:t>not</a:t>
            </a:r>
            <a:r>
              <a:rPr lang="en-US" sz="4000">
                <a:latin typeface="Comic Sans MS" pitchFamily="66" charset="0"/>
              </a:rPr>
              <a:t>   LITERAL , but it is </a:t>
            </a:r>
            <a:r>
              <a:rPr lang="en-US" sz="4000" b="1">
                <a:latin typeface="Comic Sans MS" pitchFamily="66" charset="0"/>
              </a:rPr>
              <a:t>emphasizing</a:t>
            </a:r>
            <a:r>
              <a:rPr lang="en-US" sz="4000">
                <a:latin typeface="Comic Sans MS" pitchFamily="66" charset="0"/>
              </a:rPr>
              <a:t> an idea strongly expressed.</a:t>
            </a:r>
          </a:p>
        </p:txBody>
      </p:sp>
      <p:sp>
        <p:nvSpPr>
          <p:cNvPr id="80900" name="Text Box 4"/>
          <p:cNvSpPr txBox="1">
            <a:spLocks noChangeArrowheads="1"/>
          </p:cNvSpPr>
          <p:nvPr/>
        </p:nvSpPr>
        <p:spPr bwMode="auto">
          <a:xfrm>
            <a:off x="0" y="4800600"/>
            <a:ext cx="43434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Char char="•"/>
            </a:pPr>
            <a:r>
              <a:rPr lang="en-US">
                <a:latin typeface="Arial Black" pitchFamily="34" charset="0"/>
              </a:rPr>
              <a:t>  raining cats and dogs</a:t>
            </a:r>
          </a:p>
        </p:txBody>
      </p:sp>
      <p:sp>
        <p:nvSpPr>
          <p:cNvPr id="80901" name="Text Box 5"/>
          <p:cNvSpPr txBox="1">
            <a:spLocks noChangeArrowheads="1"/>
          </p:cNvSpPr>
          <p:nvPr/>
        </p:nvSpPr>
        <p:spPr bwMode="auto">
          <a:xfrm>
            <a:off x="0" y="6035675"/>
            <a:ext cx="5181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Char char="•"/>
            </a:pPr>
            <a:r>
              <a:rPr lang="en-US">
                <a:latin typeface="Arial Black" pitchFamily="34" charset="0"/>
              </a:rPr>
              <a:t>  teach an old dog new tricks</a:t>
            </a:r>
          </a:p>
        </p:txBody>
      </p:sp>
      <p:sp>
        <p:nvSpPr>
          <p:cNvPr id="80902" name="Text Box 6"/>
          <p:cNvSpPr txBox="1">
            <a:spLocks noChangeArrowheads="1"/>
          </p:cNvSpPr>
          <p:nvPr/>
        </p:nvSpPr>
        <p:spPr bwMode="auto">
          <a:xfrm>
            <a:off x="0" y="5334000"/>
            <a:ext cx="5181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Char char="•"/>
            </a:pPr>
            <a:r>
              <a:rPr lang="en-US">
                <a:latin typeface="Arial Black" pitchFamily="34" charset="0"/>
              </a:rPr>
              <a:t>  pulling your leg</a:t>
            </a:r>
          </a:p>
        </p:txBody>
      </p:sp>
      <p:sp>
        <p:nvSpPr>
          <p:cNvPr id="80903" name="Text Box 7"/>
          <p:cNvSpPr txBox="1">
            <a:spLocks noChangeArrowheads="1"/>
          </p:cNvSpPr>
          <p:nvPr/>
        </p:nvSpPr>
        <p:spPr bwMode="auto">
          <a:xfrm>
            <a:off x="4343400" y="4800600"/>
            <a:ext cx="43434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b="1">
                <a:solidFill>
                  <a:srgbClr val="CC0000"/>
                </a:solidFill>
                <a:latin typeface="Arial Narrow" pitchFamily="34" charset="0"/>
              </a:rPr>
              <a:t>~  raining very hard</a:t>
            </a:r>
          </a:p>
        </p:txBody>
      </p:sp>
      <p:sp>
        <p:nvSpPr>
          <p:cNvPr id="80904" name="Text Box 8"/>
          <p:cNvSpPr txBox="1">
            <a:spLocks noChangeArrowheads="1"/>
          </p:cNvSpPr>
          <p:nvPr/>
        </p:nvSpPr>
        <p:spPr bwMode="auto">
          <a:xfrm>
            <a:off x="5105400" y="6035675"/>
            <a:ext cx="4343400" cy="822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b="1">
                <a:solidFill>
                  <a:srgbClr val="CC0000"/>
                </a:solidFill>
                <a:latin typeface="Arial Narrow" pitchFamily="34" charset="0"/>
              </a:rPr>
              <a:t>~  getting someone to learn/change old habits</a:t>
            </a:r>
          </a:p>
        </p:txBody>
      </p:sp>
      <p:sp>
        <p:nvSpPr>
          <p:cNvPr id="80905" name="Text Box 9"/>
          <p:cNvSpPr txBox="1">
            <a:spLocks noChangeArrowheads="1"/>
          </p:cNvSpPr>
          <p:nvPr/>
        </p:nvSpPr>
        <p:spPr bwMode="auto">
          <a:xfrm>
            <a:off x="3200400" y="5334000"/>
            <a:ext cx="54102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b="1">
                <a:solidFill>
                  <a:srgbClr val="CC0000"/>
                </a:solidFill>
                <a:latin typeface="Arial Narrow" pitchFamily="34" charset="0"/>
              </a:rPr>
              <a:t>~  joking </a:t>
            </a:r>
          </a:p>
        </p:txBody>
      </p:sp>
    </p:spTree>
    <p:extLst>
      <p:ext uri="{BB962C8B-B14F-4D97-AF65-F5344CB8AC3E}">
        <p14:creationId xmlns:p14="http://schemas.microsoft.com/office/powerpoint/2010/main" val="23331974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02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02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02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102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12" presetID="1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2" grpId="0" animBg="1"/>
      <p:bldP spid="10243" grpId="0" animBg="1" autoUpdateAnimBg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133</Words>
  <Application>Microsoft Office PowerPoint</Application>
  <PresentationFormat>On-screen Show (4:3)</PresentationFormat>
  <Paragraphs>30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>WDMCSD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Kleve, Lori</dc:creator>
  <cp:lastModifiedBy>Kleve, Lori</cp:lastModifiedBy>
  <cp:revision>2</cp:revision>
  <dcterms:created xsi:type="dcterms:W3CDTF">2012-04-02T15:10:02Z</dcterms:created>
  <dcterms:modified xsi:type="dcterms:W3CDTF">2012-04-02T15:30:45Z</dcterms:modified>
</cp:coreProperties>
</file>

<file path=docProps/thumbnail.jpeg>
</file>