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7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5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6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9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1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9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21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93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1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0D465-8928-4271-9C02-4AD7D6D981F8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7918-81BA-451E-9579-038E1E57F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0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Line 2"/>
          <p:cNvSpPr>
            <a:spLocks noChangeShapeType="1"/>
          </p:cNvSpPr>
          <p:nvPr/>
        </p:nvSpPr>
        <p:spPr bwMode="auto">
          <a:xfrm>
            <a:off x="0" y="2438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 flipH="1">
            <a:off x="4343400" y="2438400"/>
            <a:ext cx="7620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09600" y="1905000"/>
            <a:ext cx="198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Arial Narrow" pitchFamily="34" charset="0"/>
              </a:rPr>
              <a:t>What I Read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0" y="914400"/>
            <a:ext cx="10287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Gill Sans Ultra Bold" pitchFamily="34" charset="0"/>
              </a:rPr>
              <a:t>Book Title:  _________________________________________</a:t>
            </a:r>
          </a:p>
          <a:p>
            <a:pPr>
              <a:spcBef>
                <a:spcPct val="50000"/>
              </a:spcBef>
            </a:pPr>
            <a:endParaRPr lang="en-US" sz="2400">
              <a:latin typeface="Gill Sans Ultra Bold" pitchFamily="34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0" y="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Name  ______________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1828800" y="304800"/>
            <a:ext cx="5410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>
                <a:latin typeface="Century Gothic" pitchFamily="34" charset="0"/>
              </a:rPr>
              <a:t>Inference Chart</a:t>
            </a: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4800600" y="1905000"/>
            <a:ext cx="3200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Curlz MT" pitchFamily="82" charset="0"/>
              </a:rPr>
              <a:t>What I Inferred</a:t>
            </a:r>
            <a:endParaRPr lang="en-US" sz="3200">
              <a:latin typeface="Curlz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35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Line 2"/>
          <p:cNvSpPr>
            <a:spLocks noChangeShapeType="1"/>
          </p:cNvSpPr>
          <p:nvPr/>
        </p:nvSpPr>
        <p:spPr bwMode="auto">
          <a:xfrm>
            <a:off x="0" y="2438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3" name="Line 3"/>
          <p:cNvSpPr>
            <a:spLocks noChangeShapeType="1"/>
          </p:cNvSpPr>
          <p:nvPr/>
        </p:nvSpPr>
        <p:spPr bwMode="auto">
          <a:xfrm>
            <a:off x="3505200" y="24384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1295400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</a:rPr>
              <a:t>Figurative Language example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447800" y="304800"/>
            <a:ext cx="594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 b="1" u="sng">
                <a:latin typeface="Sybil Green" pitchFamily="2" charset="0"/>
              </a:rPr>
              <a:t>Inference</a:t>
            </a:r>
            <a:r>
              <a:rPr lang="en-US" sz="4000" b="1" u="sng">
                <a:latin typeface="Gill Sans Ultra Bold" pitchFamily="34" charset="0"/>
              </a:rPr>
              <a:t> Chart</a:t>
            </a:r>
          </a:p>
        </p:txBody>
      </p:sp>
      <p:sp>
        <p:nvSpPr>
          <p:cNvPr id="369670" name="Text Box 6"/>
          <p:cNvSpPr txBox="1">
            <a:spLocks noChangeArrowheads="1"/>
          </p:cNvSpPr>
          <p:nvPr/>
        </p:nvSpPr>
        <p:spPr bwMode="auto">
          <a:xfrm>
            <a:off x="4648200" y="1905000"/>
            <a:ext cx="480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rlz MT" pitchFamily="82" charset="0"/>
              </a:rPr>
              <a:t>Inferred   Meaning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Curlz MT" pitchFamily="82" charset="0"/>
            </a:endParaRPr>
          </a:p>
        </p:txBody>
      </p:sp>
      <p:sp>
        <p:nvSpPr>
          <p:cNvPr id="66567" name="Line 3"/>
          <p:cNvSpPr>
            <a:spLocks noChangeShapeType="1"/>
          </p:cNvSpPr>
          <p:nvPr/>
        </p:nvSpPr>
        <p:spPr bwMode="auto">
          <a:xfrm flipH="1">
            <a:off x="4800600" y="24384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8" name="TextBox 7"/>
          <p:cNvSpPr txBox="1">
            <a:spLocks noChangeArrowheads="1"/>
          </p:cNvSpPr>
          <p:nvPr/>
        </p:nvSpPr>
        <p:spPr bwMode="auto">
          <a:xfrm>
            <a:off x="3581400" y="20574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>
                <a:latin typeface="Cooper Black" pitchFamily="18" charset="0"/>
              </a:rPr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29996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5"/>
          <p:cNvSpPr>
            <a:spLocks noChangeArrowheads="1" noChangeShapeType="1" noTextEdit="1"/>
          </p:cNvSpPr>
          <p:nvPr/>
        </p:nvSpPr>
        <p:spPr bwMode="auto">
          <a:xfrm>
            <a:off x="228600" y="2209800"/>
            <a:ext cx="2147888" cy="552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simile -</a:t>
            </a:r>
          </a:p>
        </p:txBody>
      </p:sp>
      <p:sp>
        <p:nvSpPr>
          <p:cNvPr id="69635" name="WordArt 6"/>
          <p:cNvSpPr>
            <a:spLocks noChangeArrowheads="1" noChangeShapeType="1" noTextEdit="1"/>
          </p:cNvSpPr>
          <p:nvPr/>
        </p:nvSpPr>
        <p:spPr bwMode="auto">
          <a:xfrm>
            <a:off x="152400" y="4483100"/>
            <a:ext cx="26257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eavy Heap"/>
              </a:rPr>
              <a:t>metaphor -</a:t>
            </a:r>
          </a:p>
        </p:txBody>
      </p:sp>
      <p:sp>
        <p:nvSpPr>
          <p:cNvPr id="69636" name="WordArt 7"/>
          <p:cNvSpPr>
            <a:spLocks noChangeArrowheads="1" noChangeShapeType="1" noTextEdit="1"/>
          </p:cNvSpPr>
          <p:nvPr/>
        </p:nvSpPr>
        <p:spPr bwMode="auto">
          <a:xfrm>
            <a:off x="228600" y="1447800"/>
            <a:ext cx="3048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rPr>
              <a:t>hyperbole -</a:t>
            </a:r>
          </a:p>
        </p:txBody>
      </p:sp>
      <p:sp>
        <p:nvSpPr>
          <p:cNvPr id="69637" name="WordArt 8"/>
          <p:cNvSpPr>
            <a:spLocks noChangeArrowheads="1" noChangeShapeType="1" noTextEdit="1"/>
          </p:cNvSpPr>
          <p:nvPr/>
        </p:nvSpPr>
        <p:spPr bwMode="auto">
          <a:xfrm>
            <a:off x="228600" y="3257550"/>
            <a:ext cx="3733800" cy="704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Snap ITC"/>
              </a:rPr>
              <a:t>personification -</a:t>
            </a:r>
          </a:p>
        </p:txBody>
      </p:sp>
      <p:sp>
        <p:nvSpPr>
          <p:cNvPr id="69638" name="Text Box 9"/>
          <p:cNvSpPr txBox="1">
            <a:spLocks noChangeArrowheads="1"/>
          </p:cNvSpPr>
          <p:nvPr/>
        </p:nvSpPr>
        <p:spPr bwMode="auto">
          <a:xfrm>
            <a:off x="3505200" y="1371600"/>
            <a:ext cx="563880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latin typeface="Comic Sans MS" pitchFamily="66" charset="0"/>
              </a:rPr>
              <a:t>An exaggeration</a:t>
            </a: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667000" y="2224088"/>
            <a:ext cx="6477000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 b="1" dirty="0">
                <a:latin typeface="Comic Sans MS" pitchFamily="66" charset="0"/>
              </a:rPr>
              <a:t>A comparison using </a:t>
            </a:r>
            <a:r>
              <a:rPr lang="en-US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like</a:t>
            </a:r>
            <a:r>
              <a:rPr lang="en-US" sz="2800" b="1" dirty="0">
                <a:latin typeface="Comic Sans MS" pitchFamily="66" charset="0"/>
              </a:rPr>
              <a:t>  or </a:t>
            </a:r>
            <a:r>
              <a:rPr lang="en-US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as</a:t>
            </a:r>
          </a:p>
        </p:txBody>
      </p:sp>
      <p:sp>
        <p:nvSpPr>
          <p:cNvPr id="69640" name="Text Box 11"/>
          <p:cNvSpPr txBox="1">
            <a:spLocks noChangeArrowheads="1"/>
          </p:cNvSpPr>
          <p:nvPr/>
        </p:nvSpPr>
        <p:spPr bwMode="auto">
          <a:xfrm>
            <a:off x="4191000" y="3048000"/>
            <a:ext cx="4953000" cy="946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latin typeface="Comic Sans MS" pitchFamily="66" charset="0"/>
              </a:rPr>
              <a:t>Something not human described as if it were</a:t>
            </a:r>
          </a:p>
        </p:txBody>
      </p:sp>
      <p:sp>
        <p:nvSpPr>
          <p:cNvPr id="69641" name="Text Box 12"/>
          <p:cNvSpPr txBox="1">
            <a:spLocks noChangeArrowheads="1"/>
          </p:cNvSpPr>
          <p:nvPr/>
        </p:nvSpPr>
        <p:spPr bwMode="auto">
          <a:xfrm>
            <a:off x="3048000" y="4343400"/>
            <a:ext cx="6096000" cy="954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latin typeface="Comic Sans MS" pitchFamily="66" charset="0"/>
              </a:rPr>
              <a:t>A direct comparison </a:t>
            </a:r>
            <a:r>
              <a:rPr lang="en-US" sz="2800" b="1" u="sng">
                <a:latin typeface="Comic Sans MS" pitchFamily="66" charset="0"/>
              </a:rPr>
              <a:t>without</a:t>
            </a:r>
            <a:r>
              <a:rPr lang="en-US" sz="2800" b="1">
                <a:latin typeface="Comic Sans MS" pitchFamily="66" charset="0"/>
              </a:rPr>
              <a:t> using like or as</a:t>
            </a:r>
          </a:p>
        </p:txBody>
      </p:sp>
      <p:sp>
        <p:nvSpPr>
          <p:cNvPr id="69642" name="WordArt 1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534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Showcard Gothic"/>
              </a:rPr>
              <a:t>Figurative Language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228600" y="5562600"/>
            <a:ext cx="4278989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b="1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Jokerman" pitchFamily="82" charset="0"/>
              </a:rPr>
              <a:t>Onomatopoeia ~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3886200" y="5562600"/>
            <a:ext cx="50292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latin typeface="Comic Sans MS" pitchFamily="66" charset="0"/>
              </a:rPr>
              <a:t>A one word sound effect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0" y="6096000"/>
            <a:ext cx="464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Gill Sans Ultra Bold" pitchFamily="34" charset="0"/>
              </a:rPr>
              <a:t>pun - 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286000" y="6211888"/>
            <a:ext cx="685800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latin typeface="Comic Sans MS" pitchFamily="66" charset="0"/>
              </a:rPr>
              <a:t>humorous use of a word as to suggest  two or more meanings.</a:t>
            </a:r>
          </a:p>
        </p:txBody>
      </p:sp>
    </p:spTree>
    <p:extLst>
      <p:ext uri="{BB962C8B-B14F-4D97-AF65-F5344CB8AC3E}">
        <p14:creationId xmlns:p14="http://schemas.microsoft.com/office/powerpoint/2010/main" val="353712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981200" y="152400"/>
            <a:ext cx="5410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Showcard Gothic"/>
              </a:rPr>
              <a:t>Idioms: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1371600"/>
            <a:ext cx="9144000" cy="31702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</a:rPr>
              <a:t>Using ordinary </a:t>
            </a:r>
            <a:r>
              <a:rPr lang="en-US" sz="4000">
                <a:latin typeface="Sybil Green" pitchFamily="2" charset="0"/>
              </a:rPr>
              <a:t>expressions</a:t>
            </a:r>
            <a:r>
              <a:rPr lang="en-US" sz="4000">
                <a:latin typeface="Comic Sans MS" pitchFamily="66" charset="0"/>
              </a:rPr>
              <a:t> that has a </a:t>
            </a:r>
            <a:r>
              <a:rPr lang="en-US" sz="4000" i="1">
                <a:latin typeface="Snap ITC" pitchFamily="82" charset="0"/>
              </a:rPr>
              <a:t>hidden meaning</a:t>
            </a:r>
            <a:r>
              <a:rPr lang="en-US" sz="4000">
                <a:latin typeface="Comic Sans MS" pitchFamily="66" charset="0"/>
              </a:rPr>
              <a:t>.  The idiom is  </a:t>
            </a:r>
            <a:r>
              <a:rPr lang="en-US" sz="4000" u="sng">
                <a:latin typeface="Comic Sans MS" pitchFamily="66" charset="0"/>
              </a:rPr>
              <a:t>not</a:t>
            </a:r>
            <a:r>
              <a:rPr lang="en-US" sz="4000">
                <a:latin typeface="Comic Sans MS" pitchFamily="66" charset="0"/>
              </a:rPr>
              <a:t>   LITERAL , but it is </a:t>
            </a:r>
            <a:r>
              <a:rPr lang="en-US" sz="4000" b="1">
                <a:latin typeface="Comic Sans MS" pitchFamily="66" charset="0"/>
              </a:rPr>
              <a:t>emphasizing</a:t>
            </a:r>
            <a:r>
              <a:rPr lang="en-US" sz="4000">
                <a:latin typeface="Comic Sans MS" pitchFamily="66" charset="0"/>
              </a:rPr>
              <a:t> an idea strongly expressed.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0" y="4800600"/>
            <a:ext cx="434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 Black" pitchFamily="34" charset="0"/>
              </a:rPr>
              <a:t>  raining cats and dogs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0" y="6035675"/>
            <a:ext cx="518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 Black" pitchFamily="34" charset="0"/>
              </a:rPr>
              <a:t>  teach an old dog new tricks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0" y="5334000"/>
            <a:ext cx="518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 Black" pitchFamily="34" charset="0"/>
              </a:rPr>
              <a:t>  pulling your leg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4343400" y="4800600"/>
            <a:ext cx="434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  <a:latin typeface="Arial Narrow" pitchFamily="34" charset="0"/>
              </a:rPr>
              <a:t>~  raining very hard</a:t>
            </a: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5105400" y="6035675"/>
            <a:ext cx="4343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  <a:latin typeface="Arial Narrow" pitchFamily="34" charset="0"/>
              </a:rPr>
              <a:t>~  getting someone to learn/change old habits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3200400" y="5334000"/>
            <a:ext cx="541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  <a:latin typeface="Arial Narrow" pitchFamily="34" charset="0"/>
              </a:rPr>
              <a:t>~  joking </a:t>
            </a:r>
          </a:p>
        </p:txBody>
      </p:sp>
    </p:spTree>
    <p:extLst>
      <p:ext uri="{BB962C8B-B14F-4D97-AF65-F5344CB8AC3E}">
        <p14:creationId xmlns:p14="http://schemas.microsoft.com/office/powerpoint/2010/main" val="23331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133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2</cp:revision>
  <dcterms:created xsi:type="dcterms:W3CDTF">2012-04-02T15:10:02Z</dcterms:created>
  <dcterms:modified xsi:type="dcterms:W3CDTF">2012-04-02T15:30:45Z</dcterms:modified>
</cp:coreProperties>
</file>